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60" r:id="rId3"/>
    <p:sldId id="266" r:id="rId4"/>
    <p:sldId id="258" r:id="rId5"/>
    <p:sldId id="263" r:id="rId6"/>
    <p:sldId id="264" r:id="rId7"/>
    <p:sldId id="265" r:id="rId8"/>
    <p:sldId id="262" r:id="rId9"/>
    <p:sldId id="259" r:id="rId10"/>
    <p:sldId id="296" r:id="rId11"/>
    <p:sldId id="267" r:id="rId12"/>
    <p:sldId id="257" r:id="rId13"/>
    <p:sldId id="269" r:id="rId14"/>
    <p:sldId id="276" r:id="rId15"/>
    <p:sldId id="277" r:id="rId16"/>
    <p:sldId id="282" r:id="rId17"/>
    <p:sldId id="283" r:id="rId18"/>
    <p:sldId id="285" r:id="rId19"/>
    <p:sldId id="272" r:id="rId20"/>
    <p:sldId id="284" r:id="rId21"/>
    <p:sldId id="286" r:id="rId22"/>
    <p:sldId id="270" r:id="rId23"/>
    <p:sldId id="271" r:id="rId24"/>
    <p:sldId id="278" r:id="rId25"/>
    <p:sldId id="279" r:id="rId26"/>
    <p:sldId id="297" r:id="rId27"/>
    <p:sldId id="298" r:id="rId28"/>
    <p:sldId id="302" r:id="rId29"/>
    <p:sldId id="299" r:id="rId30"/>
    <p:sldId id="303" r:id="rId31"/>
    <p:sldId id="275" r:id="rId32"/>
    <p:sldId id="300" r:id="rId33"/>
    <p:sldId id="294" r:id="rId34"/>
    <p:sldId id="295" r:id="rId35"/>
    <p:sldId id="268" r:id="rId36"/>
    <p:sldId id="287" r:id="rId37"/>
    <p:sldId id="291" r:id="rId38"/>
    <p:sldId id="292" r:id="rId39"/>
    <p:sldId id="290" r:id="rId40"/>
    <p:sldId id="293" r:id="rId41"/>
    <p:sldId id="301" r:id="rId42"/>
    <p:sldId id="2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1"/>
    <p:restoredTop sz="94648"/>
  </p:normalViewPr>
  <p:slideViewPr>
    <p:cSldViewPr snapToGrid="0">
      <p:cViewPr varScale="1">
        <p:scale>
          <a:sx n="102" d="100"/>
          <a:sy n="102"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F4430-1E27-1742-99E3-3ED8EB1F8260}" type="datetimeFigureOut">
              <a:rPr lang="en-CA" smtClean="0"/>
              <a:t>2025-08-18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EDBE1-35C3-3849-92F5-5A7AFBE7E7FA}" type="slidenum">
              <a:rPr lang="en-CA" smtClean="0"/>
              <a:t>‹#›</a:t>
            </a:fld>
            <a:endParaRPr lang="en-CA"/>
          </a:p>
        </p:txBody>
      </p:sp>
    </p:spTree>
    <p:extLst>
      <p:ext uri="{BB962C8B-B14F-4D97-AF65-F5344CB8AC3E}">
        <p14:creationId xmlns:p14="http://schemas.microsoft.com/office/powerpoint/2010/main" val="1141458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1</a:t>
            </a:fld>
            <a:endParaRPr lang="en-CA"/>
          </a:p>
        </p:txBody>
      </p:sp>
    </p:spTree>
    <p:extLst>
      <p:ext uri="{BB962C8B-B14F-4D97-AF65-F5344CB8AC3E}">
        <p14:creationId xmlns:p14="http://schemas.microsoft.com/office/powerpoint/2010/main" val="331934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19</a:t>
            </a:fld>
            <a:endParaRPr lang="en-CA"/>
          </a:p>
        </p:txBody>
      </p:sp>
    </p:spTree>
    <p:extLst>
      <p:ext uri="{BB962C8B-B14F-4D97-AF65-F5344CB8AC3E}">
        <p14:creationId xmlns:p14="http://schemas.microsoft.com/office/powerpoint/2010/main" val="1997921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0123-587E-68F0-99C9-F35F17F61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39E5A-E245-6780-C19F-7C3715604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E8391-4CF7-9156-B01F-BF3BFCA3801F}"/>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53B9ED0-2D2C-3A88-03D8-A775F4AE8B4C}"/>
              </a:ext>
            </a:extLst>
          </p:cNvPr>
          <p:cNvSpPr>
            <a:spLocks noGrp="1"/>
          </p:cNvSpPr>
          <p:nvPr>
            <p:ph type="sldNum" sz="quarter" idx="5"/>
          </p:nvPr>
        </p:nvSpPr>
        <p:spPr/>
        <p:txBody>
          <a:bodyPr/>
          <a:lstStyle/>
          <a:p>
            <a:fld id="{FA9EDBE1-35C3-3849-92F5-5A7AFBE7E7FA}" type="slidenum">
              <a:rPr lang="en-CA" smtClean="0"/>
              <a:t>20</a:t>
            </a:fld>
            <a:endParaRPr lang="en-CA"/>
          </a:p>
        </p:txBody>
      </p:sp>
    </p:spTree>
    <p:extLst>
      <p:ext uri="{BB962C8B-B14F-4D97-AF65-F5344CB8AC3E}">
        <p14:creationId xmlns:p14="http://schemas.microsoft.com/office/powerpoint/2010/main" val="3361557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8A0A6-093B-E2AA-FE2F-9CD8F4D04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274C8-86A6-1987-31C1-221F163F4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E5E9E-3F45-7734-3D55-B6CD12056771}"/>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45E2EEF-FDE4-4A4B-5C3C-8EFBEFD86657}"/>
              </a:ext>
            </a:extLst>
          </p:cNvPr>
          <p:cNvSpPr>
            <a:spLocks noGrp="1"/>
          </p:cNvSpPr>
          <p:nvPr>
            <p:ph type="sldNum" sz="quarter" idx="5"/>
          </p:nvPr>
        </p:nvSpPr>
        <p:spPr/>
        <p:txBody>
          <a:bodyPr/>
          <a:lstStyle/>
          <a:p>
            <a:fld id="{FA9EDBE1-35C3-3849-92F5-5A7AFBE7E7FA}" type="slidenum">
              <a:rPr lang="en-CA" smtClean="0"/>
              <a:t>21</a:t>
            </a:fld>
            <a:endParaRPr lang="en-CA"/>
          </a:p>
        </p:txBody>
      </p:sp>
    </p:spTree>
    <p:extLst>
      <p:ext uri="{BB962C8B-B14F-4D97-AF65-F5344CB8AC3E}">
        <p14:creationId xmlns:p14="http://schemas.microsoft.com/office/powerpoint/2010/main" val="2355142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30</a:t>
            </a:fld>
            <a:endParaRPr lang="en-CA"/>
          </a:p>
        </p:txBody>
      </p:sp>
    </p:spTree>
    <p:extLst>
      <p:ext uri="{BB962C8B-B14F-4D97-AF65-F5344CB8AC3E}">
        <p14:creationId xmlns:p14="http://schemas.microsoft.com/office/powerpoint/2010/main" val="61835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 negative CBF estimations means that the control label has higher signal than the label (likely due to the noise floor or parameter uncertainty). </a:t>
            </a:r>
          </a:p>
        </p:txBody>
      </p:sp>
      <p:sp>
        <p:nvSpPr>
          <p:cNvPr id="4" name="Slide Number Placeholder 3"/>
          <p:cNvSpPr>
            <a:spLocks noGrp="1"/>
          </p:cNvSpPr>
          <p:nvPr>
            <p:ph type="sldNum" sz="quarter" idx="5"/>
          </p:nvPr>
        </p:nvSpPr>
        <p:spPr/>
        <p:txBody>
          <a:bodyPr/>
          <a:lstStyle/>
          <a:p>
            <a:fld id="{FA9EDBE1-35C3-3849-92F5-5A7AFBE7E7FA}" type="slidenum">
              <a:rPr lang="en-CA" smtClean="0"/>
              <a:t>34</a:t>
            </a:fld>
            <a:endParaRPr lang="en-CA"/>
          </a:p>
        </p:txBody>
      </p:sp>
    </p:spTree>
    <p:extLst>
      <p:ext uri="{BB962C8B-B14F-4D97-AF65-F5344CB8AC3E}">
        <p14:creationId xmlns:p14="http://schemas.microsoft.com/office/powerpoint/2010/main" val="59174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dirty="0"/>
              <a:t>-Well-mixed</a:t>
            </a:r>
            <a:r>
              <a:rPr lang="en-CA" dirty="0"/>
              <a:t> means the model assumes that once label enters the tissue compartment, it is </a:t>
            </a:r>
            <a:r>
              <a:rPr lang="en-CA" b="1" dirty="0"/>
              <a:t>instantaneously and uniformly mixed</a:t>
            </a:r>
            <a:r>
              <a:rPr lang="en-CA" dirty="0"/>
              <a:t> with the tissue water, and the signal from that compartment is homogeneous</a:t>
            </a:r>
          </a:p>
          <a:p>
            <a:r>
              <a:rPr lang="en-CA" dirty="0"/>
              <a:t>-</a:t>
            </a:r>
            <a:r>
              <a:rPr lang="en-CA" b="1" dirty="0"/>
              <a:t>None</a:t>
            </a:r>
            <a:r>
              <a:rPr lang="en-CA" dirty="0"/>
              <a:t> means BASIL assumes the bolus remains “square” in shape — it arrives after a single </a:t>
            </a:r>
            <a:r>
              <a:rPr lang="en-CA" b="1" dirty="0"/>
              <a:t>ATT</a:t>
            </a:r>
            <a:r>
              <a:rPr lang="en-CA" dirty="0"/>
              <a:t> (arterial transit time) and stays intact until it decays via T1 relaxation which is true in healthy tissue with short ATT</a:t>
            </a:r>
          </a:p>
        </p:txBody>
      </p:sp>
      <p:sp>
        <p:nvSpPr>
          <p:cNvPr id="4" name="Slide Number Placeholder 3"/>
          <p:cNvSpPr>
            <a:spLocks noGrp="1"/>
          </p:cNvSpPr>
          <p:nvPr>
            <p:ph type="sldNum" sz="quarter" idx="5"/>
          </p:nvPr>
        </p:nvSpPr>
        <p:spPr/>
        <p:txBody>
          <a:bodyPr/>
          <a:lstStyle/>
          <a:p>
            <a:fld id="{FA9EDBE1-35C3-3849-92F5-5A7AFBE7E7FA}" type="slidenum">
              <a:rPr lang="en-CA" smtClean="0"/>
              <a:t>40</a:t>
            </a:fld>
            <a:endParaRPr lang="en-CA"/>
          </a:p>
        </p:txBody>
      </p:sp>
    </p:spTree>
    <p:extLst>
      <p:ext uri="{BB962C8B-B14F-4D97-AF65-F5344CB8AC3E}">
        <p14:creationId xmlns:p14="http://schemas.microsoft.com/office/powerpoint/2010/main" val="10492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4</a:t>
            </a:fld>
            <a:endParaRPr lang="en-CA"/>
          </a:p>
        </p:txBody>
      </p:sp>
    </p:spTree>
    <p:extLst>
      <p:ext uri="{BB962C8B-B14F-4D97-AF65-F5344CB8AC3E}">
        <p14:creationId xmlns:p14="http://schemas.microsoft.com/office/powerpoint/2010/main" val="355567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3C0B-3DB7-B310-19C9-789C1C9BBC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EB933-B69E-BA93-7C59-8EE10525DE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96292-DDC1-113C-8C65-860A6B3E5EA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662A7A49-6899-B552-1ADE-337BCAEA1B50}"/>
              </a:ext>
            </a:extLst>
          </p:cNvPr>
          <p:cNvSpPr>
            <a:spLocks noGrp="1"/>
          </p:cNvSpPr>
          <p:nvPr>
            <p:ph type="sldNum" sz="quarter" idx="5"/>
          </p:nvPr>
        </p:nvSpPr>
        <p:spPr/>
        <p:txBody>
          <a:bodyPr/>
          <a:lstStyle/>
          <a:p>
            <a:fld id="{FA9EDBE1-35C3-3849-92F5-5A7AFBE7E7FA}" type="slidenum">
              <a:rPr lang="en-CA" smtClean="0"/>
              <a:t>5</a:t>
            </a:fld>
            <a:endParaRPr lang="en-CA"/>
          </a:p>
        </p:txBody>
      </p:sp>
    </p:spTree>
    <p:extLst>
      <p:ext uri="{BB962C8B-B14F-4D97-AF65-F5344CB8AC3E}">
        <p14:creationId xmlns:p14="http://schemas.microsoft.com/office/powerpoint/2010/main" val="2116103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9BF61-5690-41CC-081C-306B56602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80297-A92F-334A-797B-3B873E0A8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087FA-C0B6-6D06-362D-BCB8B314620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B417B04-6EA4-214B-318C-AD8094E88191}"/>
              </a:ext>
            </a:extLst>
          </p:cNvPr>
          <p:cNvSpPr>
            <a:spLocks noGrp="1"/>
          </p:cNvSpPr>
          <p:nvPr>
            <p:ph type="sldNum" sz="quarter" idx="5"/>
          </p:nvPr>
        </p:nvSpPr>
        <p:spPr/>
        <p:txBody>
          <a:bodyPr/>
          <a:lstStyle/>
          <a:p>
            <a:fld id="{FA9EDBE1-35C3-3849-92F5-5A7AFBE7E7FA}" type="slidenum">
              <a:rPr lang="en-CA" smtClean="0"/>
              <a:t>6</a:t>
            </a:fld>
            <a:endParaRPr lang="en-CA"/>
          </a:p>
        </p:txBody>
      </p:sp>
    </p:spTree>
    <p:extLst>
      <p:ext uri="{BB962C8B-B14F-4D97-AF65-F5344CB8AC3E}">
        <p14:creationId xmlns:p14="http://schemas.microsoft.com/office/powerpoint/2010/main" val="340422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90FB-8048-BEBC-08BB-EEF604D88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4D232-0662-8A47-B9CE-8F9CB15E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221EB-E364-4F33-B068-D5FDEBEBD9A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2A589B80-981C-FFD3-7808-456201D46DB0}"/>
              </a:ext>
            </a:extLst>
          </p:cNvPr>
          <p:cNvSpPr>
            <a:spLocks noGrp="1"/>
          </p:cNvSpPr>
          <p:nvPr>
            <p:ph type="sldNum" sz="quarter" idx="5"/>
          </p:nvPr>
        </p:nvSpPr>
        <p:spPr/>
        <p:txBody>
          <a:bodyPr/>
          <a:lstStyle/>
          <a:p>
            <a:fld id="{FA9EDBE1-35C3-3849-92F5-5A7AFBE7E7FA}" type="slidenum">
              <a:rPr lang="en-CA" smtClean="0"/>
              <a:t>7</a:t>
            </a:fld>
            <a:endParaRPr lang="en-CA"/>
          </a:p>
        </p:txBody>
      </p:sp>
    </p:spTree>
    <p:extLst>
      <p:ext uri="{BB962C8B-B14F-4D97-AF65-F5344CB8AC3E}">
        <p14:creationId xmlns:p14="http://schemas.microsoft.com/office/powerpoint/2010/main" val="66195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 PWD calibration image needed to estimate equilibrium magnetization M0 – to convert signal in arbitrary ASL units to absolute CBF. Needs to match the resolution and FOV of ASL data so we can assume that the same tissue properties are represented in each voxel.</a:t>
            </a:r>
          </a:p>
          <a:p>
            <a:r>
              <a:rPr lang="en-CA" dirty="0"/>
              <a:t>3. Higher resolution and contrast makes tools like BET ( brain extraction in FSL) that much more </a:t>
            </a:r>
            <a:r>
              <a:rPr lang="en-CA" dirty="0" err="1"/>
              <a:t>accuate</a:t>
            </a:r>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12</a:t>
            </a:fld>
            <a:endParaRPr lang="en-CA"/>
          </a:p>
        </p:txBody>
      </p:sp>
    </p:spTree>
    <p:extLst>
      <p:ext uri="{BB962C8B-B14F-4D97-AF65-F5344CB8AC3E}">
        <p14:creationId xmlns:p14="http://schemas.microsoft.com/office/powerpoint/2010/main" val="253686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14</a:t>
            </a:fld>
            <a:endParaRPr lang="en-CA"/>
          </a:p>
        </p:txBody>
      </p:sp>
    </p:spTree>
    <p:extLst>
      <p:ext uri="{BB962C8B-B14F-4D97-AF65-F5344CB8AC3E}">
        <p14:creationId xmlns:p14="http://schemas.microsoft.com/office/powerpoint/2010/main" val="276482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67B86-A645-BA8B-B6A4-A9E9D6673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DD6B7-5B5E-C248-9D99-036A67068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859A0-49A9-7E19-5C00-4B6DD16ACE4A}"/>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B2146044-3E18-555B-1EB5-6B056C0FF3F3}"/>
              </a:ext>
            </a:extLst>
          </p:cNvPr>
          <p:cNvSpPr>
            <a:spLocks noGrp="1"/>
          </p:cNvSpPr>
          <p:nvPr>
            <p:ph type="sldNum" sz="quarter" idx="5"/>
          </p:nvPr>
        </p:nvSpPr>
        <p:spPr/>
        <p:txBody>
          <a:bodyPr/>
          <a:lstStyle/>
          <a:p>
            <a:fld id="{FA9EDBE1-35C3-3849-92F5-5A7AFBE7E7FA}" type="slidenum">
              <a:rPr lang="en-CA" smtClean="0"/>
              <a:t>16</a:t>
            </a:fld>
            <a:endParaRPr lang="en-CA"/>
          </a:p>
        </p:txBody>
      </p:sp>
    </p:spTree>
    <p:extLst>
      <p:ext uri="{BB962C8B-B14F-4D97-AF65-F5344CB8AC3E}">
        <p14:creationId xmlns:p14="http://schemas.microsoft.com/office/powerpoint/2010/main" val="131923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0451-E353-29E2-6983-33F8386A8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49160-40F5-A9BB-D299-CA92CF3B5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6D931-CBCD-CFB0-9724-B26BA5FD00DD}"/>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C130A0C-B520-1180-ECA6-491D4CF8FC41}"/>
              </a:ext>
            </a:extLst>
          </p:cNvPr>
          <p:cNvSpPr>
            <a:spLocks noGrp="1"/>
          </p:cNvSpPr>
          <p:nvPr>
            <p:ph type="sldNum" sz="quarter" idx="5"/>
          </p:nvPr>
        </p:nvSpPr>
        <p:spPr/>
        <p:txBody>
          <a:bodyPr/>
          <a:lstStyle/>
          <a:p>
            <a:fld id="{FA9EDBE1-35C3-3849-92F5-5A7AFBE7E7FA}" type="slidenum">
              <a:rPr lang="en-CA" smtClean="0"/>
              <a:t>18</a:t>
            </a:fld>
            <a:endParaRPr lang="en-CA"/>
          </a:p>
        </p:txBody>
      </p:sp>
    </p:spTree>
    <p:extLst>
      <p:ext uri="{BB962C8B-B14F-4D97-AF65-F5344CB8AC3E}">
        <p14:creationId xmlns:p14="http://schemas.microsoft.com/office/powerpoint/2010/main" val="317994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75BB-9C50-663D-81CF-D6A9E34E87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FA9675A-B6B3-9705-B8C2-BDF62352C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F480C1F-9F07-7FA9-BED6-E61F206363AF}"/>
              </a:ext>
            </a:extLst>
          </p:cNvPr>
          <p:cNvSpPr>
            <a:spLocks noGrp="1"/>
          </p:cNvSpPr>
          <p:nvPr>
            <p:ph type="dt" sz="half" idx="10"/>
          </p:nvPr>
        </p:nvSpPr>
        <p:spPr/>
        <p:txBody>
          <a:bodyPr/>
          <a:lstStyle/>
          <a:p>
            <a:fld id="{F78FE020-120B-0C4F-85C0-716626419C38}" type="datetime1">
              <a:rPr lang="en-CA" smtClean="0"/>
              <a:t>2025-08-18</a:t>
            </a:fld>
            <a:endParaRPr lang="en-CA"/>
          </a:p>
        </p:txBody>
      </p:sp>
      <p:sp>
        <p:nvSpPr>
          <p:cNvPr id="5" name="Footer Placeholder 4">
            <a:extLst>
              <a:ext uri="{FF2B5EF4-FFF2-40B4-BE49-F238E27FC236}">
                <a16:creationId xmlns:a16="http://schemas.microsoft.com/office/drawing/2014/main" id="{E7BBBEAF-1B8B-8AF8-76E5-8E4348548E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1F7B77-3BDF-FE0A-E9A1-B304C74B7D3E}"/>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324456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C9BC-796B-E2DA-C632-4A58A9FA73B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78BCA9A-1923-232F-8F6A-31326162C9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C10228A-AA49-63B6-7E59-EFB4F801DF48}"/>
              </a:ext>
            </a:extLst>
          </p:cNvPr>
          <p:cNvSpPr>
            <a:spLocks noGrp="1"/>
          </p:cNvSpPr>
          <p:nvPr>
            <p:ph type="dt" sz="half" idx="10"/>
          </p:nvPr>
        </p:nvSpPr>
        <p:spPr/>
        <p:txBody>
          <a:bodyPr/>
          <a:lstStyle/>
          <a:p>
            <a:fld id="{E2EAD01C-F98B-6142-ACEB-DAAA35491DE7}" type="datetime1">
              <a:rPr lang="en-CA" smtClean="0"/>
              <a:t>2025-08-18</a:t>
            </a:fld>
            <a:endParaRPr lang="en-CA"/>
          </a:p>
        </p:txBody>
      </p:sp>
      <p:sp>
        <p:nvSpPr>
          <p:cNvPr id="5" name="Footer Placeholder 4">
            <a:extLst>
              <a:ext uri="{FF2B5EF4-FFF2-40B4-BE49-F238E27FC236}">
                <a16:creationId xmlns:a16="http://schemas.microsoft.com/office/drawing/2014/main" id="{AFB805B5-0BA3-765E-BFEB-2CCC6E9A8FC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E4A4DA7-7DD5-15D0-3915-8BAE7CE62816}"/>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53629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50913C-C63B-DC16-CFDF-0021322CA6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9ED3F94-A197-EA32-E71F-B1BDE6F92E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FB967EF-3DEA-3978-E329-C16BB293C6FB}"/>
              </a:ext>
            </a:extLst>
          </p:cNvPr>
          <p:cNvSpPr>
            <a:spLocks noGrp="1"/>
          </p:cNvSpPr>
          <p:nvPr>
            <p:ph type="dt" sz="half" idx="10"/>
          </p:nvPr>
        </p:nvSpPr>
        <p:spPr/>
        <p:txBody>
          <a:bodyPr/>
          <a:lstStyle/>
          <a:p>
            <a:fld id="{08BE2D22-673B-8F49-83FA-7F3468565042}" type="datetime1">
              <a:rPr lang="en-CA" smtClean="0"/>
              <a:t>2025-08-18</a:t>
            </a:fld>
            <a:endParaRPr lang="en-CA"/>
          </a:p>
        </p:txBody>
      </p:sp>
      <p:sp>
        <p:nvSpPr>
          <p:cNvPr id="5" name="Footer Placeholder 4">
            <a:extLst>
              <a:ext uri="{FF2B5EF4-FFF2-40B4-BE49-F238E27FC236}">
                <a16:creationId xmlns:a16="http://schemas.microsoft.com/office/drawing/2014/main" id="{6939AF18-BE76-70CC-5C84-1AF89ADAD8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3D2AEB-551A-3EA5-6E6C-72A6C656E891}"/>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294904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838F-931C-3971-0BBC-8F764469213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7AD0EDA-6D96-2E13-EB9C-8DE81A5901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D9240C-FB5A-F39A-B7FB-ACFCD43BDF40}"/>
              </a:ext>
            </a:extLst>
          </p:cNvPr>
          <p:cNvSpPr>
            <a:spLocks noGrp="1"/>
          </p:cNvSpPr>
          <p:nvPr>
            <p:ph type="dt" sz="half" idx="10"/>
          </p:nvPr>
        </p:nvSpPr>
        <p:spPr/>
        <p:txBody>
          <a:bodyPr/>
          <a:lstStyle/>
          <a:p>
            <a:fld id="{6ACBC416-7AB7-8349-BC98-8CC2F3190051}" type="datetime1">
              <a:rPr lang="en-CA" smtClean="0"/>
              <a:t>2025-08-18</a:t>
            </a:fld>
            <a:endParaRPr lang="en-CA"/>
          </a:p>
        </p:txBody>
      </p:sp>
      <p:sp>
        <p:nvSpPr>
          <p:cNvPr id="5" name="Footer Placeholder 4">
            <a:extLst>
              <a:ext uri="{FF2B5EF4-FFF2-40B4-BE49-F238E27FC236}">
                <a16:creationId xmlns:a16="http://schemas.microsoft.com/office/drawing/2014/main" id="{C8D85E8C-D426-C008-67AE-8109FD3E63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2D3F751-8E15-25BE-B5CB-B546BCA2BB3B}"/>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3228207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5B95-79C0-6F81-3476-03A765A84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A8E0C52-F0A8-FE94-5803-E7A7C4ED83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2556CD-93A3-8869-CBFD-AC103C0DD420}"/>
              </a:ext>
            </a:extLst>
          </p:cNvPr>
          <p:cNvSpPr>
            <a:spLocks noGrp="1"/>
          </p:cNvSpPr>
          <p:nvPr>
            <p:ph type="dt" sz="half" idx="10"/>
          </p:nvPr>
        </p:nvSpPr>
        <p:spPr/>
        <p:txBody>
          <a:bodyPr/>
          <a:lstStyle/>
          <a:p>
            <a:fld id="{D39764EA-52B7-4641-A0B6-E8579025C9F8}" type="datetime1">
              <a:rPr lang="en-CA" smtClean="0"/>
              <a:t>2025-08-18</a:t>
            </a:fld>
            <a:endParaRPr lang="en-CA"/>
          </a:p>
        </p:txBody>
      </p:sp>
      <p:sp>
        <p:nvSpPr>
          <p:cNvPr id="5" name="Footer Placeholder 4">
            <a:extLst>
              <a:ext uri="{FF2B5EF4-FFF2-40B4-BE49-F238E27FC236}">
                <a16:creationId xmlns:a16="http://schemas.microsoft.com/office/drawing/2014/main" id="{B7528FEB-71CF-DCDF-260A-BDEA2AAA5D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02922C-5B12-4938-EFFA-CE03F295D3AE}"/>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282139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1AA8-755D-DA29-70F4-E84EEF31FCA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2F62FF-1F92-0B6A-9F9A-DBB484AEE3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38B237C-EF67-0068-91A3-DBBD04A619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E2E45EE-A496-CD2A-AA25-F1A7DE1C0885}"/>
              </a:ext>
            </a:extLst>
          </p:cNvPr>
          <p:cNvSpPr>
            <a:spLocks noGrp="1"/>
          </p:cNvSpPr>
          <p:nvPr>
            <p:ph type="dt" sz="half" idx="10"/>
          </p:nvPr>
        </p:nvSpPr>
        <p:spPr/>
        <p:txBody>
          <a:bodyPr/>
          <a:lstStyle/>
          <a:p>
            <a:fld id="{0B6A6B65-6457-1E4C-BDE9-9CED6434DD71}" type="datetime1">
              <a:rPr lang="en-CA" smtClean="0"/>
              <a:t>2025-08-18</a:t>
            </a:fld>
            <a:endParaRPr lang="en-CA"/>
          </a:p>
        </p:txBody>
      </p:sp>
      <p:sp>
        <p:nvSpPr>
          <p:cNvPr id="6" name="Footer Placeholder 5">
            <a:extLst>
              <a:ext uri="{FF2B5EF4-FFF2-40B4-BE49-F238E27FC236}">
                <a16:creationId xmlns:a16="http://schemas.microsoft.com/office/drawing/2014/main" id="{CFB8237C-1333-D47F-C96F-6D25DDA7D6C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CE60845-68ED-EDC7-FD4B-7C72E560E599}"/>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18781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675C-A06A-16C6-63EC-96255ED43CA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AF7002D-58C1-3660-3C77-DFBE97454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287437-E37A-DE72-7619-4168916BA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0C2B966-B65E-F648-F7B0-2D30C4D54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AEEEE-6489-F0B9-B835-9E741D33FD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AEF3FC1-8E48-F74E-F3E1-C6896B31AAF6}"/>
              </a:ext>
            </a:extLst>
          </p:cNvPr>
          <p:cNvSpPr>
            <a:spLocks noGrp="1"/>
          </p:cNvSpPr>
          <p:nvPr>
            <p:ph type="dt" sz="half" idx="10"/>
          </p:nvPr>
        </p:nvSpPr>
        <p:spPr/>
        <p:txBody>
          <a:bodyPr/>
          <a:lstStyle/>
          <a:p>
            <a:fld id="{8D426507-FB53-4E4F-87C3-DAC5B575BE21}" type="datetime1">
              <a:rPr lang="en-CA" smtClean="0"/>
              <a:t>2025-08-18</a:t>
            </a:fld>
            <a:endParaRPr lang="en-CA"/>
          </a:p>
        </p:txBody>
      </p:sp>
      <p:sp>
        <p:nvSpPr>
          <p:cNvPr id="8" name="Footer Placeholder 7">
            <a:extLst>
              <a:ext uri="{FF2B5EF4-FFF2-40B4-BE49-F238E27FC236}">
                <a16:creationId xmlns:a16="http://schemas.microsoft.com/office/drawing/2014/main" id="{8B200FEE-E367-EC0E-AEC4-6E67104D8FC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52EADC2-7684-9F82-B1CB-A6A7B0CC27BC}"/>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3177144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69EF-2869-2DF7-B792-7F70F6CC210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FE3CC4-9A51-F319-639E-B8491B5E1159}"/>
              </a:ext>
            </a:extLst>
          </p:cNvPr>
          <p:cNvSpPr>
            <a:spLocks noGrp="1"/>
          </p:cNvSpPr>
          <p:nvPr>
            <p:ph type="dt" sz="half" idx="10"/>
          </p:nvPr>
        </p:nvSpPr>
        <p:spPr/>
        <p:txBody>
          <a:bodyPr/>
          <a:lstStyle/>
          <a:p>
            <a:fld id="{06838470-6709-BF4D-A513-D71904DB9AA3}" type="datetime1">
              <a:rPr lang="en-CA" smtClean="0"/>
              <a:t>2025-08-18</a:t>
            </a:fld>
            <a:endParaRPr lang="en-CA"/>
          </a:p>
        </p:txBody>
      </p:sp>
      <p:sp>
        <p:nvSpPr>
          <p:cNvPr id="4" name="Footer Placeholder 3">
            <a:extLst>
              <a:ext uri="{FF2B5EF4-FFF2-40B4-BE49-F238E27FC236}">
                <a16:creationId xmlns:a16="http://schemas.microsoft.com/office/drawing/2014/main" id="{58526B4A-8878-B0D4-DCF0-96A4EB6AC5A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8ABD00F-EADD-7302-9F91-A1A3E09C22A4}"/>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3601807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90691-EC7F-7419-8E5A-54AA707FA838}"/>
              </a:ext>
            </a:extLst>
          </p:cNvPr>
          <p:cNvSpPr>
            <a:spLocks noGrp="1"/>
          </p:cNvSpPr>
          <p:nvPr>
            <p:ph type="dt" sz="half" idx="10"/>
          </p:nvPr>
        </p:nvSpPr>
        <p:spPr/>
        <p:txBody>
          <a:bodyPr/>
          <a:lstStyle/>
          <a:p>
            <a:fld id="{B71B4CDE-0B29-1F4F-B1E0-C9E8B4A129A4}" type="datetime1">
              <a:rPr lang="en-CA" smtClean="0"/>
              <a:t>2025-08-18</a:t>
            </a:fld>
            <a:endParaRPr lang="en-CA"/>
          </a:p>
        </p:txBody>
      </p:sp>
      <p:sp>
        <p:nvSpPr>
          <p:cNvPr id="3" name="Footer Placeholder 2">
            <a:extLst>
              <a:ext uri="{FF2B5EF4-FFF2-40B4-BE49-F238E27FC236}">
                <a16:creationId xmlns:a16="http://schemas.microsoft.com/office/drawing/2014/main" id="{1E228C9E-C112-84AB-219E-CF48851DB27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79BFBF0-0E46-7B5D-FC71-8CC4F3BF6106}"/>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18601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523A-973D-7AD1-46CE-4F7B2B24D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69ECCF-B086-8AFC-A13E-6F0991526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3EAE373-E775-6042-CC9F-6997F2A8F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30FB9-923A-C55C-4396-1299D6080F1D}"/>
              </a:ext>
            </a:extLst>
          </p:cNvPr>
          <p:cNvSpPr>
            <a:spLocks noGrp="1"/>
          </p:cNvSpPr>
          <p:nvPr>
            <p:ph type="dt" sz="half" idx="10"/>
          </p:nvPr>
        </p:nvSpPr>
        <p:spPr/>
        <p:txBody>
          <a:bodyPr/>
          <a:lstStyle/>
          <a:p>
            <a:fld id="{728E152A-A92D-1A44-94F4-E33D0472628D}" type="datetime1">
              <a:rPr lang="en-CA" smtClean="0"/>
              <a:t>2025-08-18</a:t>
            </a:fld>
            <a:endParaRPr lang="en-CA"/>
          </a:p>
        </p:txBody>
      </p:sp>
      <p:sp>
        <p:nvSpPr>
          <p:cNvPr id="6" name="Footer Placeholder 5">
            <a:extLst>
              <a:ext uri="{FF2B5EF4-FFF2-40B4-BE49-F238E27FC236}">
                <a16:creationId xmlns:a16="http://schemas.microsoft.com/office/drawing/2014/main" id="{4DA5D40F-846D-4C8A-BEF5-48B4154486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0CB8AE-4979-0316-BB3A-0D33697919DD}"/>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269071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63CF-94AC-FCD6-F9FA-9E237F62D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13A61CD-6EAF-4187-50B7-AEB3E3A926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5BF5433-75D1-1431-8B3D-E851B6822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E740F-5EBF-8C01-EC76-DD101316EAF9}"/>
              </a:ext>
            </a:extLst>
          </p:cNvPr>
          <p:cNvSpPr>
            <a:spLocks noGrp="1"/>
          </p:cNvSpPr>
          <p:nvPr>
            <p:ph type="dt" sz="half" idx="10"/>
          </p:nvPr>
        </p:nvSpPr>
        <p:spPr/>
        <p:txBody>
          <a:bodyPr/>
          <a:lstStyle/>
          <a:p>
            <a:fld id="{52681096-5BE4-EE4B-91A2-7F09E3232216}" type="datetime1">
              <a:rPr lang="en-CA" smtClean="0"/>
              <a:t>2025-08-18</a:t>
            </a:fld>
            <a:endParaRPr lang="en-CA"/>
          </a:p>
        </p:txBody>
      </p:sp>
      <p:sp>
        <p:nvSpPr>
          <p:cNvPr id="6" name="Footer Placeholder 5">
            <a:extLst>
              <a:ext uri="{FF2B5EF4-FFF2-40B4-BE49-F238E27FC236}">
                <a16:creationId xmlns:a16="http://schemas.microsoft.com/office/drawing/2014/main" id="{425BE436-878F-340B-3EAB-5595D65D1A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C4BBF93-0E79-A3F7-CBAC-A721EFF9B6DB}"/>
              </a:ext>
            </a:extLst>
          </p:cNvPr>
          <p:cNvSpPr>
            <a:spLocks noGrp="1"/>
          </p:cNvSpPr>
          <p:nvPr>
            <p:ph type="sldNum" sz="quarter" idx="12"/>
          </p:nvPr>
        </p:nvSpPr>
        <p:spPr/>
        <p:txBody>
          <a:bodyPr/>
          <a:lstStyle/>
          <a:p>
            <a:fld id="{2ADFD679-BBBC-0F4A-9A50-CED9F3CB3897}" type="slidenum">
              <a:rPr lang="en-CA" smtClean="0"/>
              <a:t>‹#›</a:t>
            </a:fld>
            <a:endParaRPr lang="en-CA"/>
          </a:p>
        </p:txBody>
      </p:sp>
    </p:spTree>
    <p:extLst>
      <p:ext uri="{BB962C8B-B14F-4D97-AF65-F5344CB8AC3E}">
        <p14:creationId xmlns:p14="http://schemas.microsoft.com/office/powerpoint/2010/main" val="377273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41AD3A-ECF3-82E1-8056-BDD185FBC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F521B29-3FC3-BFC6-23C4-9BAD62C68C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A94878-A395-0C79-6EBD-2E54088829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F633B-C73D-234C-A1F1-725F478267FF}" type="datetime1">
              <a:rPr lang="en-CA" smtClean="0"/>
              <a:t>2025-08-18</a:t>
            </a:fld>
            <a:endParaRPr lang="en-CA"/>
          </a:p>
        </p:txBody>
      </p:sp>
      <p:sp>
        <p:nvSpPr>
          <p:cNvPr id="5" name="Footer Placeholder 4">
            <a:extLst>
              <a:ext uri="{FF2B5EF4-FFF2-40B4-BE49-F238E27FC236}">
                <a16:creationId xmlns:a16="http://schemas.microsoft.com/office/drawing/2014/main" id="{6832BFC7-5AA5-8D53-A5D4-8D5FA704FF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9A4F58C7-F236-ED53-0BE6-D2AD64FC0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DFD679-BBBC-0F4A-9A50-CED9F3CB3897}" type="slidenum">
              <a:rPr lang="en-CA" smtClean="0"/>
              <a:t>‹#›</a:t>
            </a:fld>
            <a:endParaRPr lang="en-CA"/>
          </a:p>
        </p:txBody>
      </p:sp>
    </p:spTree>
    <p:extLst>
      <p:ext uri="{BB962C8B-B14F-4D97-AF65-F5344CB8AC3E}">
        <p14:creationId xmlns:p14="http://schemas.microsoft.com/office/powerpoint/2010/main" val="1356284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sl-docs.readthedocs.io/en/latest/gui_userguide.html" TargetMode="External"/><Relationship Id="rId2" Type="http://schemas.openxmlformats.org/officeDocument/2006/relationships/hyperlink" Target="https://asl-docs.readthedocs.io/en/latest/oxford_asl_userguide.html" TargetMode="External"/><Relationship Id="rId1" Type="http://schemas.openxmlformats.org/officeDocument/2006/relationships/slideLayout" Target="../slideLayouts/slideLayout2.xml"/><Relationship Id="rId5" Type="http://schemas.openxmlformats.org/officeDocument/2006/relationships/hyperlink" Target="https://doi.org/10.1002/jmri.20462" TargetMode="External"/><Relationship Id="rId4" Type="http://schemas.openxmlformats.org/officeDocument/2006/relationships/hyperlink" Target="https://doi.org/10.1002/mrm.191040030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74CF-23E2-0E2A-7EE5-3822AB033305}"/>
              </a:ext>
            </a:extLst>
          </p:cNvPr>
          <p:cNvSpPr>
            <a:spLocks noGrp="1"/>
          </p:cNvSpPr>
          <p:nvPr>
            <p:ph type="ctrTitle"/>
          </p:nvPr>
        </p:nvSpPr>
        <p:spPr>
          <a:xfrm>
            <a:off x="1524000" y="334538"/>
            <a:ext cx="9144000" cy="2387600"/>
          </a:xfrm>
        </p:spPr>
        <p:txBody>
          <a:bodyPr/>
          <a:lstStyle/>
          <a:p>
            <a:r>
              <a:rPr lang="en-CA" dirty="0"/>
              <a:t>Sunnybrook Neuroimaging Summer School 2025</a:t>
            </a:r>
          </a:p>
        </p:txBody>
      </p:sp>
      <p:sp>
        <p:nvSpPr>
          <p:cNvPr id="3" name="Subtitle 2">
            <a:extLst>
              <a:ext uri="{FF2B5EF4-FFF2-40B4-BE49-F238E27FC236}">
                <a16:creationId xmlns:a16="http://schemas.microsoft.com/office/drawing/2014/main" id="{230CCDDE-F945-089A-B696-4ADDC4506FA7}"/>
              </a:ext>
            </a:extLst>
          </p:cNvPr>
          <p:cNvSpPr>
            <a:spLocks noGrp="1"/>
          </p:cNvSpPr>
          <p:nvPr>
            <p:ph type="subTitle" idx="1"/>
          </p:nvPr>
        </p:nvSpPr>
        <p:spPr>
          <a:xfrm>
            <a:off x="1524000" y="3044476"/>
            <a:ext cx="9144000" cy="2921425"/>
          </a:xfrm>
        </p:spPr>
        <p:txBody>
          <a:bodyPr>
            <a:normAutofit/>
          </a:bodyPr>
          <a:lstStyle/>
          <a:p>
            <a:r>
              <a:rPr lang="en-CA" sz="4400" dirty="0"/>
              <a:t>Perfusion Module</a:t>
            </a:r>
          </a:p>
          <a:p>
            <a:r>
              <a:rPr lang="en-CA" sz="3600" dirty="0"/>
              <a:t>Tutorial #2: </a:t>
            </a:r>
          </a:p>
          <a:p>
            <a:r>
              <a:rPr lang="en-CA" sz="3600" dirty="0"/>
              <a:t>Multi-PLD Images and Generating an Arterial Transit Time (ATT) Map </a:t>
            </a:r>
          </a:p>
          <a:p>
            <a:r>
              <a:rPr lang="en-CA" dirty="0"/>
              <a:t>Emma Pineau</a:t>
            </a:r>
          </a:p>
        </p:txBody>
      </p:sp>
      <p:sp>
        <p:nvSpPr>
          <p:cNvPr id="4" name="Slide Number Placeholder 3">
            <a:extLst>
              <a:ext uri="{FF2B5EF4-FFF2-40B4-BE49-F238E27FC236}">
                <a16:creationId xmlns:a16="http://schemas.microsoft.com/office/drawing/2014/main" id="{1F4077D7-E6BA-533A-BBF3-ECB2F93F387F}"/>
              </a:ext>
            </a:extLst>
          </p:cNvPr>
          <p:cNvSpPr>
            <a:spLocks noGrp="1"/>
          </p:cNvSpPr>
          <p:nvPr>
            <p:ph type="sldNum" sz="quarter" idx="12"/>
          </p:nvPr>
        </p:nvSpPr>
        <p:spPr/>
        <p:txBody>
          <a:bodyPr/>
          <a:lstStyle/>
          <a:p>
            <a:fld id="{2ADFD679-BBBC-0F4A-9A50-CED9F3CB3897}" type="slidenum">
              <a:rPr lang="en-CA" smtClean="0"/>
              <a:t>1</a:t>
            </a:fld>
            <a:endParaRPr lang="en-CA"/>
          </a:p>
        </p:txBody>
      </p:sp>
    </p:spTree>
    <p:extLst>
      <p:ext uri="{BB962C8B-B14F-4D97-AF65-F5344CB8AC3E}">
        <p14:creationId xmlns:p14="http://schemas.microsoft.com/office/powerpoint/2010/main" val="82430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33000-855E-7EA8-C5BF-0C39934CB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AA9E1-75A8-101A-1842-0A0DB0617715}"/>
              </a:ext>
            </a:extLst>
          </p:cNvPr>
          <p:cNvSpPr>
            <a:spLocks noGrp="1"/>
          </p:cNvSpPr>
          <p:nvPr>
            <p:ph type="title"/>
          </p:nvPr>
        </p:nvSpPr>
        <p:spPr>
          <a:xfrm>
            <a:off x="838200" y="365125"/>
            <a:ext cx="10515600" cy="1682039"/>
          </a:xfrm>
        </p:spPr>
        <p:txBody>
          <a:bodyPr>
            <a:normAutofit fontScale="90000"/>
          </a:bodyPr>
          <a:lstStyle/>
          <a:p>
            <a:r>
              <a:rPr lang="en-CA" dirty="0"/>
              <a:t>How can we generate Arterial Transit Time (ATT) and Cerebral Blood Flow (CBF) Maps From Multi-PLD ASL ? </a:t>
            </a:r>
          </a:p>
        </p:txBody>
      </p:sp>
      <p:sp>
        <p:nvSpPr>
          <p:cNvPr id="4" name="TextBox 3">
            <a:extLst>
              <a:ext uri="{FF2B5EF4-FFF2-40B4-BE49-F238E27FC236}">
                <a16:creationId xmlns:a16="http://schemas.microsoft.com/office/drawing/2014/main" id="{F6761304-84A6-D7AC-81EE-F20E23A3363D}"/>
              </a:ext>
            </a:extLst>
          </p:cNvPr>
          <p:cNvSpPr txBox="1"/>
          <p:nvPr/>
        </p:nvSpPr>
        <p:spPr>
          <a:xfrm>
            <a:off x="943429" y="2351782"/>
            <a:ext cx="4441371" cy="1077218"/>
          </a:xfrm>
          <a:prstGeom prst="rect">
            <a:avLst/>
          </a:prstGeom>
          <a:noFill/>
        </p:spPr>
        <p:txBody>
          <a:bodyPr wrap="square" rtlCol="0">
            <a:spAutoFit/>
          </a:bodyPr>
          <a:lstStyle/>
          <a:p>
            <a:r>
              <a:rPr lang="en-CA" sz="3200" dirty="0"/>
              <a:t>In single PLD: </a:t>
            </a:r>
          </a:p>
          <a:p>
            <a:r>
              <a:rPr lang="en-CA" sz="3200" dirty="0" err="1">
                <a:solidFill>
                  <a:schemeClr val="accent5">
                    <a:lumMod val="75000"/>
                  </a:schemeClr>
                </a:solidFill>
              </a:rPr>
              <a:t>CBF</a:t>
            </a:r>
            <a:r>
              <a:rPr lang="en-CA" sz="3200" baseline="-25000" dirty="0" err="1">
                <a:solidFill>
                  <a:schemeClr val="accent5">
                    <a:lumMod val="75000"/>
                  </a:schemeClr>
                </a:solidFill>
              </a:rPr>
              <a:t>xyz</a:t>
            </a:r>
            <a:r>
              <a:rPr lang="en-CA" sz="3200" baseline="-25000" dirty="0">
                <a:solidFill>
                  <a:schemeClr val="accent5">
                    <a:lumMod val="75000"/>
                  </a:schemeClr>
                </a:solidFill>
              </a:rPr>
              <a:t> </a:t>
            </a:r>
            <a:r>
              <a:rPr lang="en-CA" sz="3200" dirty="0"/>
              <a:t>= f(T1, M</a:t>
            </a:r>
            <a:r>
              <a:rPr lang="en-CA" sz="3200" baseline="-25000" dirty="0"/>
              <a:t>0, </a:t>
            </a:r>
            <a:r>
              <a:rPr lang="en-CA" sz="3200" dirty="0"/>
              <a:t>ATT,…)</a:t>
            </a:r>
          </a:p>
        </p:txBody>
      </p:sp>
      <p:sp>
        <p:nvSpPr>
          <p:cNvPr id="5" name="TextBox 4">
            <a:extLst>
              <a:ext uri="{FF2B5EF4-FFF2-40B4-BE49-F238E27FC236}">
                <a16:creationId xmlns:a16="http://schemas.microsoft.com/office/drawing/2014/main" id="{35BD31B5-E5E1-42F3-3540-9518CA1EE6E3}"/>
              </a:ext>
            </a:extLst>
          </p:cNvPr>
          <p:cNvSpPr txBox="1"/>
          <p:nvPr/>
        </p:nvSpPr>
        <p:spPr>
          <a:xfrm>
            <a:off x="6096000" y="2330872"/>
            <a:ext cx="5413829" cy="1292662"/>
          </a:xfrm>
          <a:prstGeom prst="rect">
            <a:avLst/>
          </a:prstGeom>
          <a:noFill/>
        </p:spPr>
        <p:txBody>
          <a:bodyPr wrap="square" rtlCol="0">
            <a:spAutoFit/>
          </a:bodyPr>
          <a:lstStyle/>
          <a:p>
            <a:pPr algn="ctr"/>
            <a:r>
              <a:rPr lang="en-CA" sz="2600" dirty="0">
                <a:solidFill>
                  <a:schemeClr val="accent5">
                    <a:lumMod val="75000"/>
                  </a:schemeClr>
                </a:solidFill>
              </a:rPr>
              <a:t>All independent variables are known a priori from other measurement or assumed </a:t>
            </a:r>
          </a:p>
        </p:txBody>
      </p:sp>
      <p:sp>
        <p:nvSpPr>
          <p:cNvPr id="6" name="TextBox 5">
            <a:extLst>
              <a:ext uri="{FF2B5EF4-FFF2-40B4-BE49-F238E27FC236}">
                <a16:creationId xmlns:a16="http://schemas.microsoft.com/office/drawing/2014/main" id="{A88F38FA-3161-53BE-D396-C7FB98B53CE0}"/>
              </a:ext>
            </a:extLst>
          </p:cNvPr>
          <p:cNvSpPr txBox="1"/>
          <p:nvPr/>
        </p:nvSpPr>
        <p:spPr>
          <a:xfrm>
            <a:off x="838200" y="4272228"/>
            <a:ext cx="4441371" cy="1077218"/>
          </a:xfrm>
          <a:prstGeom prst="rect">
            <a:avLst/>
          </a:prstGeom>
          <a:noFill/>
        </p:spPr>
        <p:txBody>
          <a:bodyPr wrap="square" rtlCol="0">
            <a:spAutoFit/>
          </a:bodyPr>
          <a:lstStyle/>
          <a:p>
            <a:r>
              <a:rPr lang="en-CA" sz="3200" dirty="0"/>
              <a:t>In Multi PLD: </a:t>
            </a:r>
          </a:p>
          <a:p>
            <a:r>
              <a:rPr lang="en-CA" sz="3200" dirty="0" err="1">
                <a:solidFill>
                  <a:schemeClr val="accent5">
                    <a:lumMod val="75000"/>
                  </a:schemeClr>
                </a:solidFill>
              </a:rPr>
              <a:t>CBF</a:t>
            </a:r>
            <a:r>
              <a:rPr lang="en-CA" sz="3200" baseline="-25000" dirty="0" err="1">
                <a:solidFill>
                  <a:schemeClr val="accent5">
                    <a:lumMod val="75000"/>
                  </a:schemeClr>
                </a:solidFill>
              </a:rPr>
              <a:t>xyz</a:t>
            </a:r>
            <a:r>
              <a:rPr lang="en-CA" sz="3200" baseline="-25000" dirty="0"/>
              <a:t> </a:t>
            </a:r>
            <a:r>
              <a:rPr lang="en-CA" sz="3200" dirty="0"/>
              <a:t>= f(T1, M</a:t>
            </a:r>
            <a:r>
              <a:rPr lang="en-CA" sz="3200" baseline="-25000" dirty="0"/>
              <a:t>0, </a:t>
            </a:r>
            <a:r>
              <a:rPr lang="en-CA" sz="3200" dirty="0">
                <a:solidFill>
                  <a:schemeClr val="accent5">
                    <a:lumMod val="75000"/>
                  </a:schemeClr>
                </a:solidFill>
              </a:rPr>
              <a:t>ATT</a:t>
            </a:r>
            <a:r>
              <a:rPr lang="en-CA" sz="3200" dirty="0"/>
              <a:t>,…)</a:t>
            </a:r>
          </a:p>
        </p:txBody>
      </p:sp>
      <p:pic>
        <p:nvPicPr>
          <p:cNvPr id="9" name="Picture 8">
            <a:extLst>
              <a:ext uri="{FF2B5EF4-FFF2-40B4-BE49-F238E27FC236}">
                <a16:creationId xmlns:a16="http://schemas.microsoft.com/office/drawing/2014/main" id="{BB8C18F1-6705-27D4-CE21-C77E5705DBF2}"/>
              </a:ext>
            </a:extLst>
          </p:cNvPr>
          <p:cNvPicPr>
            <a:picLocks noChangeAspect="1"/>
          </p:cNvPicPr>
          <p:nvPr/>
        </p:nvPicPr>
        <p:blipFill>
          <a:blip r:embed="rId2"/>
          <a:stretch>
            <a:fillRect/>
          </a:stretch>
        </p:blipFill>
        <p:spPr>
          <a:xfrm>
            <a:off x="6602088" y="3807702"/>
            <a:ext cx="4053307" cy="2685173"/>
          </a:xfrm>
          <a:prstGeom prst="rect">
            <a:avLst/>
          </a:prstGeom>
        </p:spPr>
      </p:pic>
      <p:cxnSp>
        <p:nvCxnSpPr>
          <p:cNvPr id="10" name="Straight Arrow Connector 9">
            <a:extLst>
              <a:ext uri="{FF2B5EF4-FFF2-40B4-BE49-F238E27FC236}">
                <a16:creationId xmlns:a16="http://schemas.microsoft.com/office/drawing/2014/main" id="{563E40A9-716C-C0E9-3B49-9A27C28243DC}"/>
              </a:ext>
            </a:extLst>
          </p:cNvPr>
          <p:cNvCxnSpPr>
            <a:cxnSpLocks/>
          </p:cNvCxnSpPr>
          <p:nvPr/>
        </p:nvCxnSpPr>
        <p:spPr>
          <a:xfrm>
            <a:off x="5167086" y="2888343"/>
            <a:ext cx="856343" cy="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F6A9EF8-B499-A90E-C7CD-2B3F6F852492}"/>
              </a:ext>
            </a:extLst>
          </p:cNvPr>
          <p:cNvCxnSpPr>
            <a:cxnSpLocks/>
          </p:cNvCxnSpPr>
          <p:nvPr/>
        </p:nvCxnSpPr>
        <p:spPr>
          <a:xfrm>
            <a:off x="5167086" y="4985657"/>
            <a:ext cx="928914" cy="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AEADACB9-36B6-E693-3D0B-EC0186F34655}"/>
              </a:ext>
            </a:extLst>
          </p:cNvPr>
          <p:cNvSpPr>
            <a:spLocks noGrp="1"/>
          </p:cNvSpPr>
          <p:nvPr>
            <p:ph type="sldNum" sz="quarter" idx="12"/>
          </p:nvPr>
        </p:nvSpPr>
        <p:spPr/>
        <p:txBody>
          <a:bodyPr/>
          <a:lstStyle/>
          <a:p>
            <a:fld id="{2ADFD679-BBBC-0F4A-9A50-CED9F3CB3897}" type="slidenum">
              <a:rPr lang="en-CA" smtClean="0"/>
              <a:t>10</a:t>
            </a:fld>
            <a:endParaRPr lang="en-CA"/>
          </a:p>
        </p:txBody>
      </p:sp>
    </p:spTree>
    <p:extLst>
      <p:ext uri="{BB962C8B-B14F-4D97-AF65-F5344CB8AC3E}">
        <p14:creationId xmlns:p14="http://schemas.microsoft.com/office/powerpoint/2010/main" val="138600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9308-A7DF-54D5-D6C8-9E5059526493}"/>
              </a:ext>
            </a:extLst>
          </p:cNvPr>
          <p:cNvSpPr>
            <a:spLocks noGrp="1"/>
          </p:cNvSpPr>
          <p:nvPr>
            <p:ph type="title"/>
          </p:nvPr>
        </p:nvSpPr>
        <p:spPr>
          <a:xfrm>
            <a:off x="831850" y="1709738"/>
            <a:ext cx="11028054" cy="2852737"/>
          </a:xfrm>
        </p:spPr>
        <p:txBody>
          <a:bodyPr/>
          <a:lstStyle/>
          <a:p>
            <a:r>
              <a:rPr lang="en-CA" dirty="0"/>
              <a:t>Part II: How to Perform the Analysis</a:t>
            </a:r>
          </a:p>
        </p:txBody>
      </p:sp>
      <p:sp>
        <p:nvSpPr>
          <p:cNvPr id="3" name="Text Placeholder 2">
            <a:extLst>
              <a:ext uri="{FF2B5EF4-FFF2-40B4-BE49-F238E27FC236}">
                <a16:creationId xmlns:a16="http://schemas.microsoft.com/office/drawing/2014/main" id="{5258B890-E320-FEBD-4E1C-63F61DEFB5C3}"/>
              </a:ext>
            </a:extLst>
          </p:cNvPr>
          <p:cNvSpPr>
            <a:spLocks noGrp="1"/>
          </p:cNvSpPr>
          <p:nvPr>
            <p:ph type="body" idx="1"/>
          </p:nvPr>
        </p:nvSpPr>
        <p:spPr/>
        <p:txBody>
          <a:bodyPr/>
          <a:lstStyle/>
          <a:p>
            <a:r>
              <a:rPr lang="en-CA" dirty="0"/>
              <a:t>First, we will go step-by-step and use the command line tools from Oxford ASL! </a:t>
            </a:r>
          </a:p>
        </p:txBody>
      </p:sp>
      <p:sp>
        <p:nvSpPr>
          <p:cNvPr id="4" name="Slide Number Placeholder 3">
            <a:extLst>
              <a:ext uri="{FF2B5EF4-FFF2-40B4-BE49-F238E27FC236}">
                <a16:creationId xmlns:a16="http://schemas.microsoft.com/office/drawing/2014/main" id="{157FBA92-7BCD-E85E-B587-0B63A36AEFFB}"/>
              </a:ext>
            </a:extLst>
          </p:cNvPr>
          <p:cNvSpPr>
            <a:spLocks noGrp="1"/>
          </p:cNvSpPr>
          <p:nvPr>
            <p:ph type="sldNum" sz="quarter" idx="12"/>
          </p:nvPr>
        </p:nvSpPr>
        <p:spPr/>
        <p:txBody>
          <a:bodyPr/>
          <a:lstStyle/>
          <a:p>
            <a:fld id="{2ADFD679-BBBC-0F4A-9A50-CED9F3CB3897}" type="slidenum">
              <a:rPr lang="en-CA" smtClean="0"/>
              <a:t>11</a:t>
            </a:fld>
            <a:endParaRPr lang="en-CA"/>
          </a:p>
        </p:txBody>
      </p:sp>
    </p:spTree>
    <p:extLst>
      <p:ext uri="{BB962C8B-B14F-4D97-AF65-F5344CB8AC3E}">
        <p14:creationId xmlns:p14="http://schemas.microsoft.com/office/powerpoint/2010/main" val="426240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D690-BC28-B12E-41C4-D67717CF72AC}"/>
              </a:ext>
            </a:extLst>
          </p:cNvPr>
          <p:cNvSpPr>
            <a:spLocks noGrp="1"/>
          </p:cNvSpPr>
          <p:nvPr>
            <p:ph type="title"/>
          </p:nvPr>
        </p:nvSpPr>
        <p:spPr/>
        <p:txBody>
          <a:bodyPr/>
          <a:lstStyle/>
          <a:p>
            <a:r>
              <a:rPr lang="en-CA" dirty="0"/>
              <a:t>Step 0: Pre-Analysis Checklist</a:t>
            </a:r>
          </a:p>
        </p:txBody>
      </p:sp>
      <p:sp>
        <p:nvSpPr>
          <p:cNvPr id="3" name="Content Placeholder 2">
            <a:extLst>
              <a:ext uri="{FF2B5EF4-FFF2-40B4-BE49-F238E27FC236}">
                <a16:creationId xmlns:a16="http://schemas.microsoft.com/office/drawing/2014/main" id="{D620669D-9A87-A281-0AAF-2E6DECDDAC39}"/>
              </a:ext>
            </a:extLst>
          </p:cNvPr>
          <p:cNvSpPr>
            <a:spLocks noGrp="1"/>
          </p:cNvSpPr>
          <p:nvPr>
            <p:ph idx="1"/>
          </p:nvPr>
        </p:nvSpPr>
        <p:spPr>
          <a:xfrm>
            <a:off x="838200" y="1825625"/>
            <a:ext cx="10515600" cy="4667250"/>
          </a:xfrm>
        </p:spPr>
        <p:txBody>
          <a:bodyPr>
            <a:normAutofit fontScale="92500" lnSpcReduction="10000"/>
          </a:bodyPr>
          <a:lstStyle/>
          <a:p>
            <a:pPr marL="514350" indent="-514350">
              <a:buAutoNum type="arabicPeriod"/>
            </a:pPr>
            <a:r>
              <a:rPr lang="en-CA" dirty="0"/>
              <a:t>Raw ASL data &amp; dataset of Label-Control Pairs</a:t>
            </a:r>
          </a:p>
          <a:p>
            <a:pPr marL="0" indent="0">
              <a:buNone/>
            </a:pPr>
            <a:endParaRPr lang="en-CA" dirty="0"/>
          </a:p>
          <a:p>
            <a:pPr marL="0" indent="0">
              <a:buNone/>
            </a:pPr>
            <a:r>
              <a:rPr lang="en-CA" dirty="0"/>
              <a:t>2. Calibration image</a:t>
            </a:r>
          </a:p>
          <a:p>
            <a:pPr lvl="1"/>
            <a:r>
              <a:rPr lang="en-CA" dirty="0"/>
              <a:t>Such as a M</a:t>
            </a:r>
            <a:r>
              <a:rPr lang="en-CA" baseline="-25000" dirty="0"/>
              <a:t>0</a:t>
            </a:r>
            <a:r>
              <a:rPr lang="en-CA" dirty="0"/>
              <a:t> map that is proton-density weighted</a:t>
            </a:r>
          </a:p>
          <a:p>
            <a:pPr marL="457200" lvl="1" indent="0">
              <a:buNone/>
            </a:pPr>
            <a:endParaRPr lang="en-CA" dirty="0"/>
          </a:p>
          <a:p>
            <a:pPr marL="0" indent="0">
              <a:buNone/>
            </a:pPr>
            <a:r>
              <a:rPr lang="en-CA" dirty="0"/>
              <a:t>3. Know the number of tag/control pairs and their associated PLDs</a:t>
            </a:r>
          </a:p>
          <a:p>
            <a:pPr marL="0" indent="0">
              <a:buNone/>
            </a:pPr>
            <a:endParaRPr lang="en-CA" dirty="0"/>
          </a:p>
          <a:p>
            <a:pPr marL="0" indent="0">
              <a:buNone/>
            </a:pPr>
            <a:r>
              <a:rPr lang="en-CA" dirty="0"/>
              <a:t>4. Know essential imaging parameters (TR, resolution etc.) </a:t>
            </a:r>
          </a:p>
          <a:p>
            <a:pPr marL="0" indent="0">
              <a:buNone/>
            </a:pPr>
            <a:endParaRPr lang="en-CA" dirty="0"/>
          </a:p>
          <a:p>
            <a:pPr marL="0" indent="0">
              <a:buNone/>
            </a:pPr>
            <a:r>
              <a:rPr lang="en-CA" dirty="0"/>
              <a:t>5. High resolution T1 structural scan</a:t>
            </a:r>
          </a:p>
          <a:p>
            <a:pPr lvl="1"/>
            <a:r>
              <a:rPr lang="en-CA" dirty="0"/>
              <a:t>Use to check for artifacts and to obtain high resolution mask for ROI analysis</a:t>
            </a:r>
          </a:p>
          <a:p>
            <a:pPr lvl="1"/>
            <a:endParaRPr lang="en-CA" dirty="0"/>
          </a:p>
        </p:txBody>
      </p:sp>
      <p:sp>
        <p:nvSpPr>
          <p:cNvPr id="4" name="Slide Number Placeholder 3">
            <a:extLst>
              <a:ext uri="{FF2B5EF4-FFF2-40B4-BE49-F238E27FC236}">
                <a16:creationId xmlns:a16="http://schemas.microsoft.com/office/drawing/2014/main" id="{59BA1D72-8E61-EBB4-471A-248D4AFD9D40}"/>
              </a:ext>
            </a:extLst>
          </p:cNvPr>
          <p:cNvSpPr>
            <a:spLocks noGrp="1"/>
          </p:cNvSpPr>
          <p:nvPr>
            <p:ph type="sldNum" sz="quarter" idx="12"/>
          </p:nvPr>
        </p:nvSpPr>
        <p:spPr/>
        <p:txBody>
          <a:bodyPr/>
          <a:lstStyle/>
          <a:p>
            <a:fld id="{2ADFD679-BBBC-0F4A-9A50-CED9F3CB3897}" type="slidenum">
              <a:rPr lang="en-CA" smtClean="0"/>
              <a:t>12</a:t>
            </a:fld>
            <a:endParaRPr lang="en-CA"/>
          </a:p>
        </p:txBody>
      </p:sp>
    </p:spTree>
    <p:extLst>
      <p:ext uri="{BB962C8B-B14F-4D97-AF65-F5344CB8AC3E}">
        <p14:creationId xmlns:p14="http://schemas.microsoft.com/office/powerpoint/2010/main" val="924994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E3D9-1C5A-1BF7-6FC7-B08FAD8415A7}"/>
              </a:ext>
            </a:extLst>
          </p:cNvPr>
          <p:cNvSpPr>
            <a:spLocks noGrp="1"/>
          </p:cNvSpPr>
          <p:nvPr>
            <p:ph type="title"/>
          </p:nvPr>
        </p:nvSpPr>
        <p:spPr/>
        <p:txBody>
          <a:bodyPr/>
          <a:lstStyle/>
          <a:p>
            <a:r>
              <a:rPr lang="en-CA" dirty="0"/>
              <a:t>Step 1: Look at the Raw ASL Data</a:t>
            </a:r>
          </a:p>
        </p:txBody>
      </p:sp>
      <p:sp>
        <p:nvSpPr>
          <p:cNvPr id="3" name="Content Placeholder 2">
            <a:extLst>
              <a:ext uri="{FF2B5EF4-FFF2-40B4-BE49-F238E27FC236}">
                <a16:creationId xmlns:a16="http://schemas.microsoft.com/office/drawing/2014/main" id="{26F5E5C7-4DCE-BA73-47AE-64D626629F47}"/>
              </a:ext>
            </a:extLst>
          </p:cNvPr>
          <p:cNvSpPr>
            <a:spLocks noGrp="1"/>
          </p:cNvSpPr>
          <p:nvPr>
            <p:ph idx="1"/>
          </p:nvPr>
        </p:nvSpPr>
        <p:spPr>
          <a:xfrm>
            <a:off x="838200" y="1690688"/>
            <a:ext cx="10515600" cy="4351338"/>
          </a:xfrm>
        </p:spPr>
        <p:txBody>
          <a:bodyPr>
            <a:normAutofit/>
          </a:bodyPr>
          <a:lstStyle/>
          <a:p>
            <a:r>
              <a:rPr lang="en-CA" dirty="0"/>
              <a:t>This is a 3d+time dataset </a:t>
            </a:r>
          </a:p>
          <a:p>
            <a:r>
              <a:rPr lang="en-CA" dirty="0"/>
              <a:t>It has shape [</a:t>
            </a:r>
            <a:r>
              <a:rPr lang="en-CA" dirty="0" err="1"/>
              <a:t>x,y,z,t</a:t>
            </a:r>
            <a:r>
              <a:rPr lang="en-CA" dirty="0"/>
              <a:t>]</a:t>
            </a:r>
          </a:p>
          <a:p>
            <a:r>
              <a:rPr lang="en-CA" dirty="0"/>
              <a:t>Each time point alternates whether it is a label or control image</a:t>
            </a:r>
          </a:p>
          <a:p>
            <a:r>
              <a:rPr lang="en-CA" dirty="0"/>
              <a:t>The PLDs are listed in the file name</a:t>
            </a:r>
          </a:p>
          <a:p>
            <a:endParaRPr lang="en-CA" dirty="0"/>
          </a:p>
          <a:p>
            <a:pPr marL="0" indent="0">
              <a:buNone/>
            </a:pPr>
            <a:r>
              <a:rPr lang="en-CA" dirty="0"/>
              <a:t>Looking at raw data is always best practice!</a:t>
            </a:r>
          </a:p>
          <a:p>
            <a:r>
              <a:rPr lang="en-CA" dirty="0"/>
              <a:t>Are there any artifacts?</a:t>
            </a:r>
          </a:p>
          <a:p>
            <a:r>
              <a:rPr lang="en-CA" dirty="0"/>
              <a:t>Do you have the number of volumes you expect? </a:t>
            </a:r>
          </a:p>
          <a:p>
            <a:endParaRPr lang="en-CA" dirty="0"/>
          </a:p>
          <a:p>
            <a:endParaRPr lang="en-CA" dirty="0"/>
          </a:p>
        </p:txBody>
      </p:sp>
      <p:sp>
        <p:nvSpPr>
          <p:cNvPr id="4" name="Slide Number Placeholder 3">
            <a:extLst>
              <a:ext uri="{FF2B5EF4-FFF2-40B4-BE49-F238E27FC236}">
                <a16:creationId xmlns:a16="http://schemas.microsoft.com/office/drawing/2014/main" id="{5D310641-651C-4A1E-2574-808BB608E379}"/>
              </a:ext>
            </a:extLst>
          </p:cNvPr>
          <p:cNvSpPr>
            <a:spLocks noGrp="1"/>
          </p:cNvSpPr>
          <p:nvPr>
            <p:ph type="sldNum" sz="quarter" idx="12"/>
          </p:nvPr>
        </p:nvSpPr>
        <p:spPr/>
        <p:txBody>
          <a:bodyPr/>
          <a:lstStyle/>
          <a:p>
            <a:fld id="{2ADFD679-BBBC-0F4A-9A50-CED9F3CB3897}" type="slidenum">
              <a:rPr lang="en-CA" smtClean="0"/>
              <a:t>13</a:t>
            </a:fld>
            <a:endParaRPr lang="en-CA"/>
          </a:p>
        </p:txBody>
      </p:sp>
    </p:spTree>
    <p:extLst>
      <p:ext uri="{BB962C8B-B14F-4D97-AF65-F5344CB8AC3E}">
        <p14:creationId xmlns:p14="http://schemas.microsoft.com/office/powerpoint/2010/main" val="556189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8F158-4FCD-3DCC-A90A-C9DB02B34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C3B73-1A46-12B7-431D-045C76C1ADE4}"/>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0A6505AF-DEAA-A7F4-1ECA-8277E29B00AD}"/>
              </a:ext>
            </a:extLst>
          </p:cNvPr>
          <p:cNvSpPr>
            <a:spLocks noGrp="1"/>
          </p:cNvSpPr>
          <p:nvPr>
            <p:ph idx="1"/>
          </p:nvPr>
        </p:nvSpPr>
        <p:spPr>
          <a:xfrm>
            <a:off x="838200" y="1743645"/>
            <a:ext cx="10515600" cy="4351338"/>
          </a:xfrm>
        </p:spPr>
        <p:txBody>
          <a:bodyPr>
            <a:normAutofit/>
          </a:bodyPr>
          <a:lstStyle/>
          <a:p>
            <a:pPr marL="0" indent="0">
              <a:buNone/>
            </a:pPr>
            <a:r>
              <a:rPr lang="en-CA" dirty="0">
                <a:solidFill>
                  <a:schemeClr val="accent5">
                    <a:lumMod val="75000"/>
                  </a:schemeClr>
                </a:solidFill>
              </a:rPr>
              <a:t>Use </a:t>
            </a:r>
            <a:r>
              <a:rPr lang="en-CA" dirty="0" err="1">
                <a:solidFill>
                  <a:schemeClr val="accent5">
                    <a:lumMod val="75000"/>
                  </a:schemeClr>
                </a:solidFill>
              </a:rPr>
              <a:t>fslhd</a:t>
            </a:r>
            <a:r>
              <a:rPr lang="en-CA" dirty="0">
                <a:solidFill>
                  <a:schemeClr val="accent5">
                    <a:lumMod val="75000"/>
                  </a:schemeClr>
                </a:solidFill>
              </a:rPr>
              <a:t> </a:t>
            </a:r>
            <a:r>
              <a:rPr lang="en-CA" i="1" dirty="0" err="1">
                <a:solidFill>
                  <a:schemeClr val="accent5">
                    <a:lumMod val="75000"/>
                  </a:schemeClr>
                </a:solidFill>
              </a:rPr>
              <a:t>filename.nii.gz</a:t>
            </a:r>
            <a:r>
              <a:rPr lang="en-CA" i="1" dirty="0">
                <a:solidFill>
                  <a:schemeClr val="accent5">
                    <a:lumMod val="75000"/>
                  </a:schemeClr>
                </a:solidFill>
              </a:rPr>
              <a:t> </a:t>
            </a:r>
            <a:r>
              <a:rPr lang="en-CA" dirty="0">
                <a:solidFill>
                  <a:schemeClr val="accent5">
                    <a:lumMod val="75000"/>
                  </a:schemeClr>
                </a:solidFill>
              </a:rPr>
              <a:t>to look at the image header:</a:t>
            </a:r>
          </a:p>
          <a:p>
            <a:pPr marL="0" indent="0">
              <a:buNone/>
            </a:pPr>
            <a:endParaRPr lang="en-CA" dirty="0">
              <a:solidFill>
                <a:schemeClr val="accent5">
                  <a:lumMod val="75000"/>
                </a:schemeClr>
              </a:solidFill>
            </a:endParaRPr>
          </a:p>
          <a:p>
            <a:pPr marL="457200" lvl="1" indent="0">
              <a:buNone/>
            </a:pPr>
            <a:r>
              <a:rPr lang="en-CA" sz="2800" dirty="0">
                <a:solidFill>
                  <a:schemeClr val="accent5">
                    <a:lumMod val="75000"/>
                  </a:schemeClr>
                </a:solidFill>
              </a:rPr>
              <a:t>1. What is the shape of the ASL image matrix?</a:t>
            </a:r>
          </a:p>
          <a:p>
            <a:pPr marL="457200" lvl="1" indent="0">
              <a:buNone/>
            </a:pPr>
            <a:endParaRPr lang="en-CA" sz="2800" dirty="0">
              <a:solidFill>
                <a:schemeClr val="accent5">
                  <a:lumMod val="75000"/>
                </a:schemeClr>
              </a:solidFill>
            </a:endParaRPr>
          </a:p>
          <a:p>
            <a:pPr marL="457200" lvl="1" indent="0">
              <a:buNone/>
            </a:pPr>
            <a:r>
              <a:rPr lang="en-CA" sz="2800" dirty="0">
                <a:solidFill>
                  <a:schemeClr val="accent5">
                    <a:lumMod val="75000"/>
                  </a:schemeClr>
                </a:solidFill>
              </a:rPr>
              <a:t>2. How many volumes are in this dataset?  What does that correspond to in terms of label/control image pairs?</a:t>
            </a:r>
          </a:p>
          <a:p>
            <a:pPr marL="0" indent="0">
              <a:buNone/>
            </a:pPr>
            <a:endParaRPr lang="en-CA" dirty="0">
              <a:solidFill>
                <a:schemeClr val="accent5">
                  <a:lumMod val="75000"/>
                </a:schemeClr>
              </a:solidFill>
            </a:endParaRPr>
          </a:p>
          <a:p>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48B5760D-B834-DB91-BB1C-72817C308E1A}"/>
              </a:ext>
            </a:extLst>
          </p:cNvPr>
          <p:cNvSpPr>
            <a:spLocks noGrp="1"/>
          </p:cNvSpPr>
          <p:nvPr>
            <p:ph type="sldNum" sz="quarter" idx="12"/>
          </p:nvPr>
        </p:nvSpPr>
        <p:spPr/>
        <p:txBody>
          <a:bodyPr/>
          <a:lstStyle/>
          <a:p>
            <a:fld id="{2ADFD679-BBBC-0F4A-9A50-CED9F3CB3897}" type="slidenum">
              <a:rPr lang="en-CA" smtClean="0"/>
              <a:t>14</a:t>
            </a:fld>
            <a:endParaRPr lang="en-CA"/>
          </a:p>
        </p:txBody>
      </p:sp>
    </p:spTree>
    <p:extLst>
      <p:ext uri="{BB962C8B-B14F-4D97-AF65-F5344CB8AC3E}">
        <p14:creationId xmlns:p14="http://schemas.microsoft.com/office/powerpoint/2010/main" val="189013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B187-EA56-A51A-3045-2BEE62374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4ED83-40B7-6AE0-7A86-163CF65245B2}"/>
              </a:ext>
            </a:extLst>
          </p:cNvPr>
          <p:cNvSpPr>
            <a:spLocks noGrp="1"/>
          </p:cNvSpPr>
          <p:nvPr>
            <p:ph type="title"/>
          </p:nvPr>
        </p:nvSpPr>
        <p:spPr/>
        <p:txBody>
          <a:bodyPr/>
          <a:lstStyle/>
          <a:p>
            <a:r>
              <a:rPr lang="en-CA" dirty="0">
                <a:solidFill>
                  <a:schemeClr val="accent5">
                    <a:lumMod val="75000"/>
                  </a:schemeClr>
                </a:solidFill>
              </a:rPr>
              <a:t>Exercise: </a:t>
            </a:r>
          </a:p>
        </p:txBody>
      </p:sp>
      <p:sp>
        <p:nvSpPr>
          <p:cNvPr id="5" name="Content Placeholder 4">
            <a:extLst>
              <a:ext uri="{FF2B5EF4-FFF2-40B4-BE49-F238E27FC236}">
                <a16:creationId xmlns:a16="http://schemas.microsoft.com/office/drawing/2014/main" id="{9A02065C-709B-127D-BF60-286F888A6B2B}"/>
              </a:ext>
            </a:extLst>
          </p:cNvPr>
          <p:cNvSpPr>
            <a:spLocks noGrp="1"/>
          </p:cNvSpPr>
          <p:nvPr>
            <p:ph idx="1"/>
          </p:nvPr>
        </p:nvSpPr>
        <p:spPr>
          <a:xfrm>
            <a:off x="6790119" y="2402416"/>
            <a:ext cx="3993995" cy="2757526"/>
          </a:xfrm>
        </p:spPr>
        <p:txBody>
          <a:bodyPr>
            <a:normAutofit fontScale="92500" lnSpcReduction="10000"/>
          </a:bodyPr>
          <a:lstStyle/>
          <a:p>
            <a:pPr marL="514350" indent="-514350">
              <a:buFont typeface="+mj-lt"/>
              <a:buAutoNum type="arabicPeriod"/>
            </a:pPr>
            <a:r>
              <a:rPr lang="en-CA" dirty="0">
                <a:solidFill>
                  <a:schemeClr val="accent5">
                    <a:lumMod val="75000"/>
                  </a:schemeClr>
                </a:solidFill>
              </a:rPr>
              <a:t>Shape is [96,96,48,10]</a:t>
            </a:r>
          </a:p>
          <a:p>
            <a:pPr marL="514350" indent="-514350">
              <a:buFont typeface="+mj-lt"/>
              <a:buAutoNum type="arabicPeriod"/>
            </a:pPr>
            <a:endParaRPr lang="en-CA" dirty="0">
              <a:solidFill>
                <a:schemeClr val="accent5">
                  <a:lumMod val="75000"/>
                </a:schemeClr>
              </a:solidFill>
            </a:endParaRPr>
          </a:p>
          <a:p>
            <a:pPr marL="514350" indent="-514350">
              <a:buFont typeface="+mj-lt"/>
              <a:buAutoNum type="arabicPeriod"/>
            </a:pPr>
            <a:endParaRPr lang="en-CA" dirty="0">
              <a:solidFill>
                <a:schemeClr val="accent5">
                  <a:lumMod val="75000"/>
                </a:schemeClr>
              </a:solidFill>
            </a:endParaRPr>
          </a:p>
          <a:p>
            <a:pPr marL="514350" indent="-514350">
              <a:buFont typeface="+mj-lt"/>
              <a:buAutoNum type="arabicPeriod"/>
            </a:pPr>
            <a:r>
              <a:rPr lang="en-CA" dirty="0">
                <a:solidFill>
                  <a:schemeClr val="accent5">
                    <a:lumMod val="75000"/>
                  </a:schemeClr>
                </a:solidFill>
              </a:rPr>
              <a:t>There are 10 timepoints so 5 sets of label and control image pairs</a:t>
            </a:r>
          </a:p>
        </p:txBody>
      </p:sp>
      <p:pic>
        <p:nvPicPr>
          <p:cNvPr id="4" name="Picture 3" descr="A white background with black text&#10;&#10;AI-generated content may be incorrect.">
            <a:extLst>
              <a:ext uri="{FF2B5EF4-FFF2-40B4-BE49-F238E27FC236}">
                <a16:creationId xmlns:a16="http://schemas.microsoft.com/office/drawing/2014/main" id="{C2B68978-A79E-3BB6-D3BE-AF271DC6FF1C}"/>
              </a:ext>
            </a:extLst>
          </p:cNvPr>
          <p:cNvPicPr>
            <a:picLocks noChangeAspect="1"/>
          </p:cNvPicPr>
          <p:nvPr/>
        </p:nvPicPr>
        <p:blipFill>
          <a:blip r:embed="rId2"/>
          <a:stretch>
            <a:fillRect/>
          </a:stretch>
        </p:blipFill>
        <p:spPr>
          <a:xfrm>
            <a:off x="1407886" y="1326322"/>
            <a:ext cx="4836797" cy="4909714"/>
          </a:xfrm>
          <a:prstGeom prst="rect">
            <a:avLst/>
          </a:prstGeom>
        </p:spPr>
      </p:pic>
      <p:sp>
        <p:nvSpPr>
          <p:cNvPr id="6" name="Right Brace 5">
            <a:extLst>
              <a:ext uri="{FF2B5EF4-FFF2-40B4-BE49-F238E27FC236}">
                <a16:creationId xmlns:a16="http://schemas.microsoft.com/office/drawing/2014/main" id="{2B4F5B2F-BCCB-C425-2DCE-FD3C61E8FDB5}"/>
              </a:ext>
            </a:extLst>
          </p:cNvPr>
          <p:cNvSpPr/>
          <p:nvPr/>
        </p:nvSpPr>
        <p:spPr>
          <a:xfrm>
            <a:off x="5573972" y="2471057"/>
            <a:ext cx="943429" cy="1915885"/>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DAB137F7-578B-31B4-2ECF-E6C41A745946}"/>
              </a:ext>
            </a:extLst>
          </p:cNvPr>
          <p:cNvSpPr>
            <a:spLocks noGrp="1"/>
          </p:cNvSpPr>
          <p:nvPr>
            <p:ph type="sldNum" sz="quarter" idx="12"/>
          </p:nvPr>
        </p:nvSpPr>
        <p:spPr/>
        <p:txBody>
          <a:bodyPr/>
          <a:lstStyle/>
          <a:p>
            <a:fld id="{2ADFD679-BBBC-0F4A-9A50-CED9F3CB3897}" type="slidenum">
              <a:rPr lang="en-CA" smtClean="0"/>
              <a:t>15</a:t>
            </a:fld>
            <a:endParaRPr lang="en-CA"/>
          </a:p>
        </p:txBody>
      </p:sp>
    </p:spTree>
    <p:extLst>
      <p:ext uri="{BB962C8B-B14F-4D97-AF65-F5344CB8AC3E}">
        <p14:creationId xmlns:p14="http://schemas.microsoft.com/office/powerpoint/2010/main" val="295665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7B62-202B-74EB-781C-CD9EDCA83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4D0F9-92BB-9DBB-4D99-F24471867CFE}"/>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EBBAD934-96E4-1209-2B1B-C4B90EC20DEE}"/>
              </a:ext>
            </a:extLst>
          </p:cNvPr>
          <p:cNvSpPr>
            <a:spLocks noGrp="1"/>
          </p:cNvSpPr>
          <p:nvPr>
            <p:ph idx="1"/>
          </p:nvPr>
        </p:nvSpPr>
        <p:spPr>
          <a:xfrm>
            <a:off x="838200" y="1743645"/>
            <a:ext cx="10515600" cy="4351338"/>
          </a:xfrm>
        </p:spPr>
        <p:txBody>
          <a:bodyPr>
            <a:normAutofit/>
          </a:bodyPr>
          <a:lstStyle/>
          <a:p>
            <a:pPr marL="514350" indent="-514350">
              <a:buFont typeface="+mj-lt"/>
              <a:buAutoNum type="arabicPeriod"/>
            </a:pPr>
            <a:r>
              <a:rPr lang="en-CA" dirty="0">
                <a:solidFill>
                  <a:schemeClr val="accent5">
                    <a:lumMod val="75000"/>
                  </a:schemeClr>
                </a:solidFill>
              </a:rPr>
              <a:t>Use cat </a:t>
            </a:r>
            <a:r>
              <a:rPr lang="en-CA" i="1" dirty="0" err="1">
                <a:solidFill>
                  <a:schemeClr val="accent5">
                    <a:lumMod val="75000"/>
                  </a:schemeClr>
                </a:solidFill>
              </a:rPr>
              <a:t>input</a:t>
            </a:r>
            <a:r>
              <a:rPr lang="en-CA" dirty="0" err="1">
                <a:solidFill>
                  <a:schemeClr val="accent5">
                    <a:lumMod val="75000"/>
                  </a:schemeClr>
                </a:solidFill>
              </a:rPr>
              <a:t>.json</a:t>
            </a:r>
            <a:r>
              <a:rPr lang="en-CA" dirty="0">
                <a:solidFill>
                  <a:schemeClr val="accent5">
                    <a:lumMod val="75000"/>
                  </a:schemeClr>
                </a:solidFill>
              </a:rPr>
              <a:t> to view more parameters about the image acquisition.  </a:t>
            </a:r>
            <a:r>
              <a:rPr lang="en-CA" sz="2800" dirty="0">
                <a:solidFill>
                  <a:schemeClr val="accent5">
                    <a:lumMod val="75000"/>
                  </a:schemeClr>
                </a:solidFill>
              </a:rPr>
              <a:t>What was the repetition time? </a:t>
            </a:r>
          </a:p>
          <a:p>
            <a:pPr marL="514350" indent="-514350">
              <a:buFont typeface="+mj-lt"/>
              <a:buAutoNum type="arabicPeriod"/>
            </a:pPr>
            <a:endParaRPr lang="en-CA" sz="2800" dirty="0">
              <a:solidFill>
                <a:schemeClr val="accent5">
                  <a:lumMod val="75000"/>
                </a:schemeClr>
              </a:solidFill>
            </a:endParaRPr>
          </a:p>
          <a:p>
            <a:pPr marL="514350" indent="-514350">
              <a:buFont typeface="+mj-lt"/>
              <a:buAutoNum type="arabicPeriod"/>
            </a:pPr>
            <a:r>
              <a:rPr lang="en-CA" dirty="0">
                <a:solidFill>
                  <a:schemeClr val="accent5">
                    <a:lumMod val="75000"/>
                  </a:schemeClr>
                </a:solidFill>
              </a:rPr>
              <a:t>The volumes were acquired in alternating control and label images, starting with a label. Which image volume contains the control image for PLD = 2.1s?</a:t>
            </a:r>
          </a:p>
          <a:p>
            <a:pPr marL="514350" indent="-514350">
              <a:buFont typeface="+mj-lt"/>
              <a:buAutoNum type="arabicPeriod"/>
            </a:pPr>
            <a:endParaRPr lang="en-CA" dirty="0">
              <a:solidFill>
                <a:schemeClr val="accent5">
                  <a:lumMod val="75000"/>
                </a:schemeClr>
              </a:solidFill>
            </a:endParaRPr>
          </a:p>
          <a:p>
            <a:pPr marL="514350" indent="-514350">
              <a:buFont typeface="+mj-lt"/>
              <a:buAutoNum type="arabicPeriod"/>
            </a:pPr>
            <a:r>
              <a:rPr lang="en-CA" dirty="0">
                <a:solidFill>
                  <a:schemeClr val="accent5">
                    <a:lumMod val="75000"/>
                  </a:schemeClr>
                </a:solidFill>
              </a:rPr>
              <a:t>Use </a:t>
            </a:r>
            <a:r>
              <a:rPr lang="en-CA" dirty="0" err="1">
                <a:solidFill>
                  <a:schemeClr val="accent5">
                    <a:lumMod val="75000"/>
                  </a:schemeClr>
                </a:solidFill>
              </a:rPr>
              <a:t>fsleyes</a:t>
            </a:r>
            <a:r>
              <a:rPr lang="en-CA" dirty="0">
                <a:solidFill>
                  <a:schemeClr val="accent5">
                    <a:lumMod val="75000"/>
                  </a:schemeClr>
                </a:solidFill>
              </a:rPr>
              <a:t> to open the T1-weighted, structural image. Do you see any artifacts or abnormal features? </a:t>
            </a:r>
          </a:p>
          <a:p>
            <a:pPr marL="514350" indent="-514350">
              <a:buAutoNum type="arabicPeriod"/>
            </a:pPr>
            <a:endParaRPr lang="en-CA" sz="2800" dirty="0">
              <a:solidFill>
                <a:schemeClr val="accent5">
                  <a:lumMod val="75000"/>
                </a:schemeClr>
              </a:solidFill>
            </a:endParaRPr>
          </a:p>
          <a:p>
            <a:pPr marL="0" indent="0">
              <a:buNone/>
            </a:pPr>
            <a:endParaRPr lang="en-CA" dirty="0">
              <a:solidFill>
                <a:schemeClr val="accent5">
                  <a:lumMod val="75000"/>
                </a:schemeClr>
              </a:solidFill>
            </a:endParaRPr>
          </a:p>
          <a:p>
            <a:endParaRPr lang="en-CA" dirty="0"/>
          </a:p>
        </p:txBody>
      </p:sp>
      <p:sp>
        <p:nvSpPr>
          <p:cNvPr id="4" name="Slide Number Placeholder 3">
            <a:extLst>
              <a:ext uri="{FF2B5EF4-FFF2-40B4-BE49-F238E27FC236}">
                <a16:creationId xmlns:a16="http://schemas.microsoft.com/office/drawing/2014/main" id="{3AF2EEAC-BCA8-19D9-BA8C-5EBF74EA8F60}"/>
              </a:ext>
            </a:extLst>
          </p:cNvPr>
          <p:cNvSpPr>
            <a:spLocks noGrp="1"/>
          </p:cNvSpPr>
          <p:nvPr>
            <p:ph type="sldNum" sz="quarter" idx="12"/>
          </p:nvPr>
        </p:nvSpPr>
        <p:spPr/>
        <p:txBody>
          <a:bodyPr/>
          <a:lstStyle/>
          <a:p>
            <a:fld id="{2ADFD679-BBBC-0F4A-9A50-CED9F3CB3897}" type="slidenum">
              <a:rPr lang="en-CA" smtClean="0"/>
              <a:t>16</a:t>
            </a:fld>
            <a:endParaRPr lang="en-CA"/>
          </a:p>
        </p:txBody>
      </p:sp>
    </p:spTree>
    <p:extLst>
      <p:ext uri="{BB962C8B-B14F-4D97-AF65-F5344CB8AC3E}">
        <p14:creationId xmlns:p14="http://schemas.microsoft.com/office/powerpoint/2010/main" val="11623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FDC59-156B-9117-2D29-EA9937C5EB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E9934-A1AC-BBC9-4873-4128C84E5B78}"/>
              </a:ext>
            </a:extLst>
          </p:cNvPr>
          <p:cNvSpPr>
            <a:spLocks noGrp="1"/>
          </p:cNvSpPr>
          <p:nvPr>
            <p:ph type="title"/>
          </p:nvPr>
        </p:nvSpPr>
        <p:spPr/>
        <p:txBody>
          <a:bodyPr/>
          <a:lstStyle/>
          <a:p>
            <a:r>
              <a:rPr lang="en-CA" dirty="0">
                <a:solidFill>
                  <a:schemeClr val="accent5">
                    <a:lumMod val="75000"/>
                  </a:schemeClr>
                </a:solidFill>
              </a:rPr>
              <a:t>Exercise: </a:t>
            </a:r>
          </a:p>
        </p:txBody>
      </p:sp>
      <p:pic>
        <p:nvPicPr>
          <p:cNvPr id="8" name="Content Placeholder 7" descr="A screenshot of a computer code&#10;&#10;AI-generated content may be incorrect.">
            <a:extLst>
              <a:ext uri="{FF2B5EF4-FFF2-40B4-BE49-F238E27FC236}">
                <a16:creationId xmlns:a16="http://schemas.microsoft.com/office/drawing/2014/main" id="{05F9045D-FACB-6703-BF09-8D64510743EA}"/>
              </a:ext>
            </a:extLst>
          </p:cNvPr>
          <p:cNvPicPr>
            <a:picLocks noGrp="1" noChangeAspect="1"/>
          </p:cNvPicPr>
          <p:nvPr>
            <p:ph idx="1"/>
          </p:nvPr>
        </p:nvPicPr>
        <p:blipFill>
          <a:blip r:embed="rId2"/>
          <a:stretch>
            <a:fillRect/>
          </a:stretch>
        </p:blipFill>
        <p:spPr>
          <a:xfrm>
            <a:off x="838200" y="1690688"/>
            <a:ext cx="7251605" cy="4201114"/>
          </a:xfrm>
        </p:spPr>
      </p:pic>
      <p:sp>
        <p:nvSpPr>
          <p:cNvPr id="9" name="TextBox 8">
            <a:extLst>
              <a:ext uri="{FF2B5EF4-FFF2-40B4-BE49-F238E27FC236}">
                <a16:creationId xmlns:a16="http://schemas.microsoft.com/office/drawing/2014/main" id="{88066FA2-1D75-9879-CC2A-F28ABDA52C5B}"/>
              </a:ext>
            </a:extLst>
          </p:cNvPr>
          <p:cNvSpPr txBox="1"/>
          <p:nvPr/>
        </p:nvSpPr>
        <p:spPr>
          <a:xfrm>
            <a:off x="7211122" y="3994792"/>
            <a:ext cx="3135086" cy="492443"/>
          </a:xfrm>
          <a:prstGeom prst="rect">
            <a:avLst/>
          </a:prstGeom>
          <a:noFill/>
        </p:spPr>
        <p:txBody>
          <a:bodyPr wrap="square" rtlCol="0">
            <a:spAutoFit/>
          </a:bodyPr>
          <a:lstStyle/>
          <a:p>
            <a:r>
              <a:rPr lang="en-CA" sz="2600" dirty="0">
                <a:solidFill>
                  <a:schemeClr val="accent5">
                    <a:lumMod val="75000"/>
                  </a:schemeClr>
                </a:solidFill>
              </a:rPr>
              <a:t>TR in seconds</a:t>
            </a:r>
          </a:p>
        </p:txBody>
      </p:sp>
      <p:cxnSp>
        <p:nvCxnSpPr>
          <p:cNvPr id="11" name="Straight Arrow Connector 10">
            <a:extLst>
              <a:ext uri="{FF2B5EF4-FFF2-40B4-BE49-F238E27FC236}">
                <a16:creationId xmlns:a16="http://schemas.microsoft.com/office/drawing/2014/main" id="{4FA461B2-C57F-5D35-A178-F9D0DEA24B9B}"/>
              </a:ext>
            </a:extLst>
          </p:cNvPr>
          <p:cNvCxnSpPr>
            <a:cxnSpLocks/>
            <a:stCxn id="9" idx="1"/>
          </p:cNvCxnSpPr>
          <p:nvPr/>
        </p:nvCxnSpPr>
        <p:spPr>
          <a:xfrm flipH="1" flipV="1">
            <a:off x="6096000" y="4241013"/>
            <a:ext cx="1115122" cy="1"/>
          </a:xfrm>
          <a:prstGeom prst="straightConnector1">
            <a:avLst/>
          </a:prstGeom>
          <a:ln w="5715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494E4A8-98BB-21A9-28C9-19372EA572D9}"/>
              </a:ext>
            </a:extLst>
          </p:cNvPr>
          <p:cNvSpPr txBox="1"/>
          <p:nvPr/>
        </p:nvSpPr>
        <p:spPr>
          <a:xfrm>
            <a:off x="838199" y="6031210"/>
            <a:ext cx="9264805" cy="769441"/>
          </a:xfrm>
          <a:prstGeom prst="rect">
            <a:avLst/>
          </a:prstGeom>
          <a:noFill/>
        </p:spPr>
        <p:txBody>
          <a:bodyPr wrap="square">
            <a:spAutoFit/>
          </a:bodyPr>
          <a:lstStyle/>
          <a:p>
            <a:pPr marL="0" indent="0">
              <a:buNone/>
            </a:pPr>
            <a:r>
              <a:rPr lang="en-CA" sz="2600" dirty="0"/>
              <a:t>2. 2.1s is the 3</a:t>
            </a:r>
            <a:r>
              <a:rPr lang="en-CA" sz="2600" baseline="30000" dirty="0"/>
              <a:t>rd</a:t>
            </a:r>
            <a:r>
              <a:rPr lang="en-CA" sz="2600" dirty="0"/>
              <a:t> PLD so the 6</a:t>
            </a:r>
            <a:r>
              <a:rPr lang="en-CA" sz="2600" baseline="30000" dirty="0"/>
              <a:t>th</a:t>
            </a:r>
            <a:r>
              <a:rPr lang="en-CA" sz="2600" dirty="0"/>
              <a:t> volume is the corresponding PLD.</a:t>
            </a:r>
          </a:p>
          <a:p>
            <a:pPr marL="0" indent="0">
              <a:buNone/>
            </a:pPr>
            <a:endParaRPr lang="en-CA" dirty="0"/>
          </a:p>
        </p:txBody>
      </p:sp>
      <p:sp>
        <p:nvSpPr>
          <p:cNvPr id="3" name="Slide Number Placeholder 2">
            <a:extLst>
              <a:ext uri="{FF2B5EF4-FFF2-40B4-BE49-F238E27FC236}">
                <a16:creationId xmlns:a16="http://schemas.microsoft.com/office/drawing/2014/main" id="{1AFC1AE0-847A-1B72-FF49-1347456B9B88}"/>
              </a:ext>
            </a:extLst>
          </p:cNvPr>
          <p:cNvSpPr>
            <a:spLocks noGrp="1"/>
          </p:cNvSpPr>
          <p:nvPr>
            <p:ph type="sldNum" sz="quarter" idx="12"/>
          </p:nvPr>
        </p:nvSpPr>
        <p:spPr/>
        <p:txBody>
          <a:bodyPr/>
          <a:lstStyle/>
          <a:p>
            <a:fld id="{2ADFD679-BBBC-0F4A-9A50-CED9F3CB3897}" type="slidenum">
              <a:rPr lang="en-CA" smtClean="0"/>
              <a:t>17</a:t>
            </a:fld>
            <a:endParaRPr lang="en-CA"/>
          </a:p>
        </p:txBody>
      </p:sp>
    </p:spTree>
    <p:extLst>
      <p:ext uri="{BB962C8B-B14F-4D97-AF65-F5344CB8AC3E}">
        <p14:creationId xmlns:p14="http://schemas.microsoft.com/office/powerpoint/2010/main" val="255582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167AA-4E45-3B65-BAD3-7EAD637BB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0A0D8-9E0A-1EE9-FDBC-F6262A03FF00}"/>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CC01EA33-B23D-92CD-0CDC-02DECE1F0263}"/>
              </a:ext>
            </a:extLst>
          </p:cNvPr>
          <p:cNvSpPr>
            <a:spLocks noGrp="1"/>
          </p:cNvSpPr>
          <p:nvPr>
            <p:ph idx="1"/>
          </p:nvPr>
        </p:nvSpPr>
        <p:spPr>
          <a:xfrm>
            <a:off x="838200" y="1743645"/>
            <a:ext cx="10515600" cy="4351338"/>
          </a:xfrm>
        </p:spPr>
        <p:txBody>
          <a:bodyPr>
            <a:normAutofit/>
          </a:bodyPr>
          <a:lstStyle/>
          <a:p>
            <a:pPr marL="0" indent="0">
              <a:buNone/>
            </a:pPr>
            <a:endParaRPr lang="en-CA" dirty="0">
              <a:solidFill>
                <a:schemeClr val="accent5">
                  <a:lumMod val="75000"/>
                </a:schemeClr>
              </a:solidFill>
            </a:endParaRPr>
          </a:p>
          <a:p>
            <a:pPr marL="514350" indent="-514350">
              <a:buAutoNum type="arabicPeriod"/>
            </a:pPr>
            <a:endParaRPr lang="en-CA" sz="2800" dirty="0">
              <a:solidFill>
                <a:schemeClr val="accent5">
                  <a:lumMod val="75000"/>
                </a:schemeClr>
              </a:solidFill>
            </a:endParaRPr>
          </a:p>
          <a:p>
            <a:pPr marL="0" indent="0">
              <a:buNone/>
            </a:pPr>
            <a:endParaRPr lang="en-CA" dirty="0">
              <a:solidFill>
                <a:schemeClr val="accent5">
                  <a:lumMod val="75000"/>
                </a:schemeClr>
              </a:solidFill>
            </a:endParaRPr>
          </a:p>
          <a:p>
            <a:endParaRPr lang="en-CA" dirty="0"/>
          </a:p>
        </p:txBody>
      </p:sp>
      <p:pic>
        <p:nvPicPr>
          <p:cNvPr id="5" name="Picture 4" descr="A screenshot of a computer&#10;&#10;AI-generated content may be incorrect.">
            <a:extLst>
              <a:ext uri="{FF2B5EF4-FFF2-40B4-BE49-F238E27FC236}">
                <a16:creationId xmlns:a16="http://schemas.microsoft.com/office/drawing/2014/main" id="{77BFE25A-CEE9-23D0-E355-0C0078F4FD74}"/>
              </a:ext>
            </a:extLst>
          </p:cNvPr>
          <p:cNvPicPr>
            <a:picLocks noChangeAspect="1"/>
          </p:cNvPicPr>
          <p:nvPr/>
        </p:nvPicPr>
        <p:blipFill>
          <a:blip r:embed="rId3"/>
          <a:stretch>
            <a:fillRect/>
          </a:stretch>
        </p:blipFill>
        <p:spPr>
          <a:xfrm>
            <a:off x="1886858" y="1171755"/>
            <a:ext cx="8677727" cy="5867627"/>
          </a:xfrm>
          <a:prstGeom prst="rect">
            <a:avLst/>
          </a:prstGeom>
        </p:spPr>
      </p:pic>
      <p:sp>
        <p:nvSpPr>
          <p:cNvPr id="4" name="Slide Number Placeholder 3">
            <a:extLst>
              <a:ext uri="{FF2B5EF4-FFF2-40B4-BE49-F238E27FC236}">
                <a16:creationId xmlns:a16="http://schemas.microsoft.com/office/drawing/2014/main" id="{2CFCCBBA-46CA-7AAD-8EFA-0C3B774A741B}"/>
              </a:ext>
            </a:extLst>
          </p:cNvPr>
          <p:cNvSpPr>
            <a:spLocks noGrp="1"/>
          </p:cNvSpPr>
          <p:nvPr>
            <p:ph type="sldNum" sz="quarter" idx="12"/>
          </p:nvPr>
        </p:nvSpPr>
        <p:spPr/>
        <p:txBody>
          <a:bodyPr/>
          <a:lstStyle/>
          <a:p>
            <a:fld id="{2ADFD679-BBBC-0F4A-9A50-CED9F3CB3897}" type="slidenum">
              <a:rPr lang="en-CA" smtClean="0"/>
              <a:t>18</a:t>
            </a:fld>
            <a:endParaRPr lang="en-CA"/>
          </a:p>
        </p:txBody>
      </p:sp>
    </p:spTree>
    <p:extLst>
      <p:ext uri="{BB962C8B-B14F-4D97-AF65-F5344CB8AC3E}">
        <p14:creationId xmlns:p14="http://schemas.microsoft.com/office/powerpoint/2010/main" val="265541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B56CF-7318-F425-1932-2544B3C7E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4840B-4D64-0527-B0CD-0548C6D6A8D7}"/>
              </a:ext>
            </a:extLst>
          </p:cNvPr>
          <p:cNvSpPr>
            <a:spLocks noGrp="1"/>
          </p:cNvSpPr>
          <p:nvPr>
            <p:ph type="title"/>
          </p:nvPr>
        </p:nvSpPr>
        <p:spPr/>
        <p:txBody>
          <a:bodyPr/>
          <a:lstStyle/>
          <a:p>
            <a:r>
              <a:rPr lang="en-CA" dirty="0"/>
              <a:t>Step 2: Motion Correction</a:t>
            </a:r>
          </a:p>
        </p:txBody>
      </p:sp>
      <p:sp>
        <p:nvSpPr>
          <p:cNvPr id="3" name="Content Placeholder 2">
            <a:extLst>
              <a:ext uri="{FF2B5EF4-FFF2-40B4-BE49-F238E27FC236}">
                <a16:creationId xmlns:a16="http://schemas.microsoft.com/office/drawing/2014/main" id="{A5BA0DFA-C29D-8EF1-944B-20881751397A}"/>
              </a:ext>
            </a:extLst>
          </p:cNvPr>
          <p:cNvSpPr>
            <a:spLocks noGrp="1"/>
          </p:cNvSpPr>
          <p:nvPr>
            <p:ph idx="1"/>
          </p:nvPr>
        </p:nvSpPr>
        <p:spPr>
          <a:xfrm>
            <a:off x="838200" y="1825625"/>
            <a:ext cx="10515600" cy="4898560"/>
          </a:xfrm>
        </p:spPr>
        <p:txBody>
          <a:bodyPr/>
          <a:lstStyle/>
          <a:p>
            <a:pPr marL="0" indent="0">
              <a:buNone/>
            </a:pPr>
            <a:r>
              <a:rPr lang="en-CA" dirty="0"/>
              <a:t>**optional but good practice when your dataset has a time axis** </a:t>
            </a:r>
          </a:p>
          <a:p>
            <a:pPr marL="0" indent="0">
              <a:buNone/>
            </a:pPr>
            <a:endParaRPr lang="en-CA" dirty="0"/>
          </a:p>
          <a:p>
            <a:pPr marL="0" indent="0">
              <a:buNone/>
            </a:pPr>
            <a:r>
              <a:rPr lang="en-CA" dirty="0"/>
              <a:t>command: </a:t>
            </a:r>
            <a:r>
              <a:rPr lang="en-CA" i="1" dirty="0" err="1"/>
              <a:t>mcflirt</a:t>
            </a:r>
            <a:r>
              <a:rPr lang="en-CA" i="1" dirty="0"/>
              <a:t> –in </a:t>
            </a:r>
            <a:r>
              <a:rPr lang="en-CA" i="1" dirty="0" err="1"/>
              <a:t>input_file.nii.gz</a:t>
            </a:r>
            <a:r>
              <a:rPr lang="en-CA" i="1" dirty="0"/>
              <a:t> –out </a:t>
            </a:r>
            <a:r>
              <a:rPr lang="en-CA" i="1" dirty="0" err="1"/>
              <a:t>output_file</a:t>
            </a:r>
            <a:r>
              <a:rPr lang="en-CA" i="1" dirty="0"/>
              <a:t> –plots</a:t>
            </a:r>
          </a:p>
          <a:p>
            <a:pPr marL="0" indent="0">
              <a:buNone/>
            </a:pPr>
            <a:endParaRPr lang="en-CA" i="1" dirty="0"/>
          </a:p>
          <a:p>
            <a:pPr marL="0" indent="0">
              <a:buNone/>
            </a:pPr>
            <a:r>
              <a:rPr lang="en-CA" dirty="0"/>
              <a:t>output: </a:t>
            </a:r>
          </a:p>
        </p:txBody>
      </p:sp>
      <p:pic>
        <p:nvPicPr>
          <p:cNvPr id="5" name="Picture 4" descr="A number and numbers on a white background&#10;&#10;AI-generated content may be incorrect.">
            <a:extLst>
              <a:ext uri="{FF2B5EF4-FFF2-40B4-BE49-F238E27FC236}">
                <a16:creationId xmlns:a16="http://schemas.microsoft.com/office/drawing/2014/main" id="{61884DED-950B-88F6-49E0-AE5070E40D2B}"/>
              </a:ext>
            </a:extLst>
          </p:cNvPr>
          <p:cNvPicPr>
            <a:picLocks noChangeAspect="1"/>
          </p:cNvPicPr>
          <p:nvPr/>
        </p:nvPicPr>
        <p:blipFill>
          <a:blip r:embed="rId3"/>
          <a:stretch>
            <a:fillRect/>
          </a:stretch>
        </p:blipFill>
        <p:spPr>
          <a:xfrm>
            <a:off x="2425302" y="4572018"/>
            <a:ext cx="7772400" cy="2152167"/>
          </a:xfrm>
          <a:prstGeom prst="rect">
            <a:avLst/>
          </a:prstGeom>
        </p:spPr>
      </p:pic>
      <p:sp>
        <p:nvSpPr>
          <p:cNvPr id="6" name="TextBox 5">
            <a:extLst>
              <a:ext uri="{FF2B5EF4-FFF2-40B4-BE49-F238E27FC236}">
                <a16:creationId xmlns:a16="http://schemas.microsoft.com/office/drawing/2014/main" id="{635F1DEA-D5D9-8F11-A78B-F77E2C784910}"/>
              </a:ext>
            </a:extLst>
          </p:cNvPr>
          <p:cNvSpPr txBox="1"/>
          <p:nvPr/>
        </p:nvSpPr>
        <p:spPr>
          <a:xfrm>
            <a:off x="10671717" y="5141179"/>
            <a:ext cx="1113087" cy="369332"/>
          </a:xfrm>
          <a:prstGeom prst="rect">
            <a:avLst/>
          </a:prstGeom>
          <a:noFill/>
          <a:ln>
            <a:solidFill>
              <a:schemeClr val="accent5">
                <a:lumMod val="75000"/>
              </a:schemeClr>
            </a:solidFill>
          </a:ln>
        </p:spPr>
        <p:txBody>
          <a:bodyPr wrap="square" rtlCol="0">
            <a:spAutoFit/>
          </a:bodyPr>
          <a:lstStyle/>
          <a:p>
            <a:r>
              <a:rPr lang="en-CA" dirty="0">
                <a:solidFill>
                  <a:schemeClr val="accent5">
                    <a:lumMod val="75000"/>
                  </a:schemeClr>
                </a:solidFill>
              </a:rPr>
              <a:t>Volumes</a:t>
            </a:r>
          </a:p>
        </p:txBody>
      </p:sp>
      <p:sp>
        <p:nvSpPr>
          <p:cNvPr id="7" name="TextBox 6">
            <a:extLst>
              <a:ext uri="{FF2B5EF4-FFF2-40B4-BE49-F238E27FC236}">
                <a16:creationId xmlns:a16="http://schemas.microsoft.com/office/drawing/2014/main" id="{D8B87542-C51D-586B-A2FC-D1101E81A399}"/>
              </a:ext>
            </a:extLst>
          </p:cNvPr>
          <p:cNvSpPr txBox="1"/>
          <p:nvPr/>
        </p:nvSpPr>
        <p:spPr>
          <a:xfrm>
            <a:off x="3527944" y="3765886"/>
            <a:ext cx="1276904" cy="369332"/>
          </a:xfrm>
          <a:prstGeom prst="rect">
            <a:avLst/>
          </a:prstGeom>
          <a:noFill/>
          <a:ln>
            <a:solidFill>
              <a:schemeClr val="accent5">
                <a:lumMod val="75000"/>
              </a:schemeClr>
            </a:solidFill>
          </a:ln>
        </p:spPr>
        <p:txBody>
          <a:bodyPr wrap="square" rtlCol="0">
            <a:spAutoFit/>
          </a:bodyPr>
          <a:lstStyle/>
          <a:p>
            <a:pPr algn="ctr"/>
            <a:r>
              <a:rPr lang="en-CA" dirty="0">
                <a:solidFill>
                  <a:schemeClr val="accent5">
                    <a:lumMod val="75000"/>
                  </a:schemeClr>
                </a:solidFill>
              </a:rPr>
              <a:t>Translation</a:t>
            </a:r>
          </a:p>
        </p:txBody>
      </p:sp>
      <p:sp>
        <p:nvSpPr>
          <p:cNvPr id="8" name="TextBox 7">
            <a:extLst>
              <a:ext uri="{FF2B5EF4-FFF2-40B4-BE49-F238E27FC236}">
                <a16:creationId xmlns:a16="http://schemas.microsoft.com/office/drawing/2014/main" id="{AFF6B7EE-2850-9C56-816F-AE2B6011EEAA}"/>
              </a:ext>
            </a:extLst>
          </p:cNvPr>
          <p:cNvSpPr txBox="1"/>
          <p:nvPr/>
        </p:nvSpPr>
        <p:spPr>
          <a:xfrm>
            <a:off x="7367414" y="3698417"/>
            <a:ext cx="1113087" cy="369332"/>
          </a:xfrm>
          <a:prstGeom prst="rect">
            <a:avLst/>
          </a:prstGeom>
          <a:noFill/>
          <a:ln>
            <a:solidFill>
              <a:schemeClr val="accent5">
                <a:lumMod val="75000"/>
              </a:schemeClr>
            </a:solidFill>
          </a:ln>
        </p:spPr>
        <p:txBody>
          <a:bodyPr wrap="square" rtlCol="0">
            <a:spAutoFit/>
          </a:bodyPr>
          <a:lstStyle/>
          <a:p>
            <a:r>
              <a:rPr lang="en-CA" dirty="0">
                <a:solidFill>
                  <a:schemeClr val="accent5">
                    <a:lumMod val="75000"/>
                  </a:schemeClr>
                </a:solidFill>
              </a:rPr>
              <a:t>Rotation</a:t>
            </a:r>
          </a:p>
        </p:txBody>
      </p:sp>
      <p:sp>
        <p:nvSpPr>
          <p:cNvPr id="9" name="TextBox 8">
            <a:extLst>
              <a:ext uri="{FF2B5EF4-FFF2-40B4-BE49-F238E27FC236}">
                <a16:creationId xmlns:a16="http://schemas.microsoft.com/office/drawing/2014/main" id="{1DF2FAB7-661F-5D0F-84C2-65A87091B756}"/>
              </a:ext>
            </a:extLst>
          </p:cNvPr>
          <p:cNvSpPr txBox="1"/>
          <p:nvPr/>
        </p:nvSpPr>
        <p:spPr>
          <a:xfrm>
            <a:off x="2768157" y="4202686"/>
            <a:ext cx="309579" cy="369332"/>
          </a:xfrm>
          <a:prstGeom prst="rect">
            <a:avLst/>
          </a:prstGeom>
          <a:noFill/>
        </p:spPr>
        <p:txBody>
          <a:bodyPr wrap="square" rtlCol="0">
            <a:spAutoFit/>
          </a:bodyPr>
          <a:lstStyle/>
          <a:p>
            <a:pPr algn="ctr"/>
            <a:r>
              <a:rPr lang="en-CA" dirty="0">
                <a:solidFill>
                  <a:schemeClr val="accent5">
                    <a:lumMod val="75000"/>
                  </a:schemeClr>
                </a:solidFill>
              </a:rPr>
              <a:t>x</a:t>
            </a:r>
          </a:p>
        </p:txBody>
      </p:sp>
      <p:sp>
        <p:nvSpPr>
          <p:cNvPr id="10" name="TextBox 9">
            <a:extLst>
              <a:ext uri="{FF2B5EF4-FFF2-40B4-BE49-F238E27FC236}">
                <a16:creationId xmlns:a16="http://schemas.microsoft.com/office/drawing/2014/main" id="{A6597F0F-D379-FB21-2CDB-9EEBD5C90932}"/>
              </a:ext>
            </a:extLst>
          </p:cNvPr>
          <p:cNvSpPr txBox="1"/>
          <p:nvPr/>
        </p:nvSpPr>
        <p:spPr>
          <a:xfrm>
            <a:off x="4011607" y="4202686"/>
            <a:ext cx="309579" cy="369332"/>
          </a:xfrm>
          <a:prstGeom prst="rect">
            <a:avLst/>
          </a:prstGeom>
          <a:noFill/>
        </p:spPr>
        <p:txBody>
          <a:bodyPr wrap="square" rtlCol="0">
            <a:spAutoFit/>
          </a:bodyPr>
          <a:lstStyle/>
          <a:p>
            <a:pPr algn="ctr"/>
            <a:r>
              <a:rPr lang="en-CA" dirty="0">
                <a:solidFill>
                  <a:schemeClr val="accent5">
                    <a:lumMod val="75000"/>
                  </a:schemeClr>
                </a:solidFill>
              </a:rPr>
              <a:t>y</a:t>
            </a:r>
          </a:p>
        </p:txBody>
      </p:sp>
      <p:sp>
        <p:nvSpPr>
          <p:cNvPr id="11" name="TextBox 10">
            <a:extLst>
              <a:ext uri="{FF2B5EF4-FFF2-40B4-BE49-F238E27FC236}">
                <a16:creationId xmlns:a16="http://schemas.microsoft.com/office/drawing/2014/main" id="{54140B2B-7BAA-807C-F851-08C8B22911F8}"/>
              </a:ext>
            </a:extLst>
          </p:cNvPr>
          <p:cNvSpPr txBox="1"/>
          <p:nvPr/>
        </p:nvSpPr>
        <p:spPr>
          <a:xfrm>
            <a:off x="5451884" y="4202686"/>
            <a:ext cx="309579" cy="369332"/>
          </a:xfrm>
          <a:prstGeom prst="rect">
            <a:avLst/>
          </a:prstGeom>
          <a:noFill/>
        </p:spPr>
        <p:txBody>
          <a:bodyPr wrap="square" rtlCol="0">
            <a:spAutoFit/>
          </a:bodyPr>
          <a:lstStyle/>
          <a:p>
            <a:pPr algn="ctr"/>
            <a:r>
              <a:rPr lang="en-CA" dirty="0">
                <a:solidFill>
                  <a:schemeClr val="accent5">
                    <a:lumMod val="75000"/>
                  </a:schemeClr>
                </a:solidFill>
              </a:rPr>
              <a:t>z</a:t>
            </a:r>
          </a:p>
        </p:txBody>
      </p:sp>
      <p:sp>
        <p:nvSpPr>
          <p:cNvPr id="12" name="TextBox 11">
            <a:extLst>
              <a:ext uri="{FF2B5EF4-FFF2-40B4-BE49-F238E27FC236}">
                <a16:creationId xmlns:a16="http://schemas.microsoft.com/office/drawing/2014/main" id="{E22EE644-2CCF-4D68-3D0D-B5D522360238}"/>
              </a:ext>
            </a:extLst>
          </p:cNvPr>
          <p:cNvSpPr txBox="1"/>
          <p:nvPr/>
        </p:nvSpPr>
        <p:spPr>
          <a:xfrm>
            <a:off x="6417614" y="4202686"/>
            <a:ext cx="767400" cy="369332"/>
          </a:xfrm>
          <a:prstGeom prst="rect">
            <a:avLst/>
          </a:prstGeom>
          <a:noFill/>
        </p:spPr>
        <p:txBody>
          <a:bodyPr wrap="square" rtlCol="0">
            <a:spAutoFit/>
          </a:bodyPr>
          <a:lstStyle/>
          <a:p>
            <a:pPr algn="ctr"/>
            <a:r>
              <a:rPr lang="en-CA" dirty="0">
                <a:solidFill>
                  <a:schemeClr val="accent5">
                    <a:lumMod val="75000"/>
                  </a:schemeClr>
                </a:solidFill>
              </a:rPr>
              <a:t>pitch</a:t>
            </a:r>
          </a:p>
        </p:txBody>
      </p:sp>
      <p:sp>
        <p:nvSpPr>
          <p:cNvPr id="14" name="TextBox 13">
            <a:extLst>
              <a:ext uri="{FF2B5EF4-FFF2-40B4-BE49-F238E27FC236}">
                <a16:creationId xmlns:a16="http://schemas.microsoft.com/office/drawing/2014/main" id="{B1E1259C-14C5-C98D-A51F-DE330B866974}"/>
              </a:ext>
            </a:extLst>
          </p:cNvPr>
          <p:cNvSpPr txBox="1"/>
          <p:nvPr/>
        </p:nvSpPr>
        <p:spPr>
          <a:xfrm>
            <a:off x="7540258" y="4202686"/>
            <a:ext cx="767400" cy="369332"/>
          </a:xfrm>
          <a:prstGeom prst="rect">
            <a:avLst/>
          </a:prstGeom>
          <a:noFill/>
        </p:spPr>
        <p:txBody>
          <a:bodyPr wrap="square" rtlCol="0">
            <a:spAutoFit/>
          </a:bodyPr>
          <a:lstStyle/>
          <a:p>
            <a:pPr algn="ctr"/>
            <a:r>
              <a:rPr lang="en-CA" dirty="0">
                <a:solidFill>
                  <a:schemeClr val="accent5">
                    <a:lumMod val="75000"/>
                  </a:schemeClr>
                </a:solidFill>
              </a:rPr>
              <a:t>roll</a:t>
            </a:r>
          </a:p>
        </p:txBody>
      </p:sp>
      <p:sp>
        <p:nvSpPr>
          <p:cNvPr id="15" name="TextBox 14">
            <a:extLst>
              <a:ext uri="{FF2B5EF4-FFF2-40B4-BE49-F238E27FC236}">
                <a16:creationId xmlns:a16="http://schemas.microsoft.com/office/drawing/2014/main" id="{A6D9681F-6EA8-877D-411D-320B0DF1D351}"/>
              </a:ext>
            </a:extLst>
          </p:cNvPr>
          <p:cNvSpPr txBox="1"/>
          <p:nvPr/>
        </p:nvSpPr>
        <p:spPr>
          <a:xfrm>
            <a:off x="8656443" y="4202686"/>
            <a:ext cx="767400" cy="369332"/>
          </a:xfrm>
          <a:prstGeom prst="rect">
            <a:avLst/>
          </a:prstGeom>
          <a:noFill/>
        </p:spPr>
        <p:txBody>
          <a:bodyPr wrap="square" rtlCol="0">
            <a:spAutoFit/>
          </a:bodyPr>
          <a:lstStyle/>
          <a:p>
            <a:pPr algn="ctr"/>
            <a:r>
              <a:rPr lang="en-CA" dirty="0">
                <a:solidFill>
                  <a:schemeClr val="accent5">
                    <a:lumMod val="75000"/>
                  </a:schemeClr>
                </a:solidFill>
              </a:rPr>
              <a:t>yaw</a:t>
            </a:r>
          </a:p>
        </p:txBody>
      </p:sp>
      <p:cxnSp>
        <p:nvCxnSpPr>
          <p:cNvPr id="17" name="Straight Arrow Connector 16">
            <a:extLst>
              <a:ext uri="{FF2B5EF4-FFF2-40B4-BE49-F238E27FC236}">
                <a16:creationId xmlns:a16="http://schemas.microsoft.com/office/drawing/2014/main" id="{2F5C1103-2CA9-3975-7FAD-4DEF5294BC2F}"/>
              </a:ext>
            </a:extLst>
          </p:cNvPr>
          <p:cNvCxnSpPr/>
          <p:nvPr/>
        </p:nvCxnSpPr>
        <p:spPr>
          <a:xfrm>
            <a:off x="10303727" y="4408331"/>
            <a:ext cx="0" cy="1835028"/>
          </a:xfrm>
          <a:prstGeom prst="straightConnector1">
            <a:avLst/>
          </a:prstGeom>
          <a:ln w="5715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0D2EBC1-9931-C137-F2C5-BA626F118167}"/>
              </a:ext>
            </a:extLst>
          </p:cNvPr>
          <p:cNvSpPr txBox="1"/>
          <p:nvPr/>
        </p:nvSpPr>
        <p:spPr>
          <a:xfrm>
            <a:off x="61421" y="5558212"/>
            <a:ext cx="1995892" cy="369332"/>
          </a:xfrm>
          <a:prstGeom prst="rect">
            <a:avLst/>
          </a:prstGeom>
          <a:noFill/>
          <a:ln>
            <a:solidFill>
              <a:schemeClr val="accent5">
                <a:lumMod val="75000"/>
              </a:schemeClr>
            </a:solidFill>
          </a:ln>
        </p:spPr>
        <p:txBody>
          <a:bodyPr wrap="square" rtlCol="0">
            <a:spAutoFit/>
          </a:bodyPr>
          <a:lstStyle/>
          <a:p>
            <a:pPr algn="ctr"/>
            <a:r>
              <a:rPr lang="en-CA" dirty="0">
                <a:solidFill>
                  <a:schemeClr val="accent5">
                    <a:lumMod val="75000"/>
                  </a:schemeClr>
                </a:solidFill>
              </a:rPr>
              <a:t>reference volume</a:t>
            </a:r>
          </a:p>
        </p:txBody>
      </p:sp>
      <p:cxnSp>
        <p:nvCxnSpPr>
          <p:cNvPr id="20" name="Straight Arrow Connector 19">
            <a:extLst>
              <a:ext uri="{FF2B5EF4-FFF2-40B4-BE49-F238E27FC236}">
                <a16:creationId xmlns:a16="http://schemas.microsoft.com/office/drawing/2014/main" id="{31EBE90E-FBE7-53F9-F610-2B8AE7E4A163}"/>
              </a:ext>
            </a:extLst>
          </p:cNvPr>
          <p:cNvCxnSpPr/>
          <p:nvPr/>
        </p:nvCxnSpPr>
        <p:spPr>
          <a:xfrm>
            <a:off x="2152185" y="5742878"/>
            <a:ext cx="273117" cy="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C65A4A28-8FA8-BA95-7175-09222C0FA477}"/>
              </a:ext>
            </a:extLst>
          </p:cNvPr>
          <p:cNvSpPr>
            <a:spLocks noGrp="1"/>
          </p:cNvSpPr>
          <p:nvPr>
            <p:ph type="sldNum" sz="quarter" idx="12"/>
          </p:nvPr>
        </p:nvSpPr>
        <p:spPr/>
        <p:txBody>
          <a:bodyPr/>
          <a:lstStyle/>
          <a:p>
            <a:fld id="{2ADFD679-BBBC-0F4A-9A50-CED9F3CB3897}" type="slidenum">
              <a:rPr lang="en-CA" smtClean="0"/>
              <a:t>19</a:t>
            </a:fld>
            <a:endParaRPr lang="en-CA"/>
          </a:p>
        </p:txBody>
      </p:sp>
    </p:spTree>
    <p:extLst>
      <p:ext uri="{BB962C8B-B14F-4D97-AF65-F5344CB8AC3E}">
        <p14:creationId xmlns:p14="http://schemas.microsoft.com/office/powerpoint/2010/main" val="414514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BB7A-2003-D27A-D260-10C37C418F9B}"/>
              </a:ext>
            </a:extLst>
          </p:cNvPr>
          <p:cNvSpPr>
            <a:spLocks noGrp="1"/>
          </p:cNvSpPr>
          <p:nvPr>
            <p:ph type="title"/>
          </p:nvPr>
        </p:nvSpPr>
        <p:spPr/>
        <p:txBody>
          <a:bodyPr/>
          <a:lstStyle/>
          <a:p>
            <a:r>
              <a:rPr lang="en-CA" dirty="0"/>
              <a:t>Tutorial Overview</a:t>
            </a:r>
          </a:p>
        </p:txBody>
      </p:sp>
      <p:sp>
        <p:nvSpPr>
          <p:cNvPr id="3" name="Content Placeholder 2">
            <a:extLst>
              <a:ext uri="{FF2B5EF4-FFF2-40B4-BE49-F238E27FC236}">
                <a16:creationId xmlns:a16="http://schemas.microsoft.com/office/drawing/2014/main" id="{476F1BD0-E16B-53E1-5E8F-4FFA2DC7DDDA}"/>
              </a:ext>
            </a:extLst>
          </p:cNvPr>
          <p:cNvSpPr>
            <a:spLocks noGrp="1"/>
          </p:cNvSpPr>
          <p:nvPr>
            <p:ph idx="1"/>
          </p:nvPr>
        </p:nvSpPr>
        <p:spPr/>
        <p:txBody>
          <a:bodyPr/>
          <a:lstStyle/>
          <a:p>
            <a:pPr marL="514350" indent="-514350">
              <a:buAutoNum type="arabicPeriod"/>
            </a:pPr>
            <a:r>
              <a:rPr lang="en-CA" dirty="0"/>
              <a:t>Refresher on Multiple Post Label Delay Arterial Spin Labeling </a:t>
            </a:r>
          </a:p>
          <a:p>
            <a:pPr marL="514350" indent="-514350">
              <a:buAutoNum type="arabicPeriod"/>
            </a:pPr>
            <a:r>
              <a:rPr lang="en-CA" dirty="0"/>
              <a:t> Step-by-step demonstration of multi PLD ASL analysis using command line tools from Oxford ASL</a:t>
            </a:r>
          </a:p>
          <a:p>
            <a:pPr marL="514350" indent="-514350">
              <a:buAutoNum type="arabicPeriod"/>
            </a:pPr>
            <a:r>
              <a:rPr lang="en-CA" dirty="0"/>
              <a:t>Full analysis walkthrough using the BASIL GUI from Oxford ASL</a:t>
            </a:r>
          </a:p>
        </p:txBody>
      </p:sp>
      <p:sp>
        <p:nvSpPr>
          <p:cNvPr id="4" name="Slide Number Placeholder 3">
            <a:extLst>
              <a:ext uri="{FF2B5EF4-FFF2-40B4-BE49-F238E27FC236}">
                <a16:creationId xmlns:a16="http://schemas.microsoft.com/office/drawing/2014/main" id="{7114F0E1-C413-4451-3AF9-8E85AB452C53}"/>
              </a:ext>
            </a:extLst>
          </p:cNvPr>
          <p:cNvSpPr>
            <a:spLocks noGrp="1"/>
          </p:cNvSpPr>
          <p:nvPr>
            <p:ph type="sldNum" sz="quarter" idx="12"/>
          </p:nvPr>
        </p:nvSpPr>
        <p:spPr/>
        <p:txBody>
          <a:bodyPr/>
          <a:lstStyle/>
          <a:p>
            <a:fld id="{2ADFD679-BBBC-0F4A-9A50-CED9F3CB3897}" type="slidenum">
              <a:rPr lang="en-CA" smtClean="0"/>
              <a:t>2</a:t>
            </a:fld>
            <a:endParaRPr lang="en-CA"/>
          </a:p>
        </p:txBody>
      </p:sp>
    </p:spTree>
    <p:extLst>
      <p:ext uri="{BB962C8B-B14F-4D97-AF65-F5344CB8AC3E}">
        <p14:creationId xmlns:p14="http://schemas.microsoft.com/office/powerpoint/2010/main" val="3281916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8C0A8-FCE7-DE99-3F03-EFA8A04E53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BACDE-5B6D-6376-CB03-07CEA5F28EF6}"/>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8D013062-3900-05DB-FFE5-A117C3BD7F5C}"/>
              </a:ext>
            </a:extLst>
          </p:cNvPr>
          <p:cNvSpPr>
            <a:spLocks noGrp="1"/>
          </p:cNvSpPr>
          <p:nvPr>
            <p:ph idx="1"/>
          </p:nvPr>
        </p:nvSpPr>
        <p:spPr>
          <a:xfrm>
            <a:off x="838200" y="1743645"/>
            <a:ext cx="10515600" cy="4351338"/>
          </a:xfrm>
        </p:spPr>
        <p:txBody>
          <a:bodyPr>
            <a:normAutofit/>
          </a:bodyPr>
          <a:lstStyle/>
          <a:p>
            <a:pPr marL="0" indent="0">
              <a:buNone/>
            </a:pPr>
            <a:r>
              <a:rPr lang="en-CA" dirty="0">
                <a:solidFill>
                  <a:schemeClr val="accent5">
                    <a:lumMod val="75000"/>
                  </a:schemeClr>
                </a:solidFill>
              </a:rPr>
              <a:t>Run </a:t>
            </a:r>
            <a:r>
              <a:rPr lang="en-CA" dirty="0" err="1">
                <a:solidFill>
                  <a:schemeClr val="accent5">
                    <a:lumMod val="75000"/>
                  </a:schemeClr>
                </a:solidFill>
              </a:rPr>
              <a:t>mcflirt</a:t>
            </a:r>
            <a:r>
              <a:rPr lang="en-CA" dirty="0">
                <a:solidFill>
                  <a:schemeClr val="accent5">
                    <a:lumMod val="75000"/>
                  </a:schemeClr>
                </a:solidFill>
              </a:rPr>
              <a:t> to motion correct the label/control pair image series:</a:t>
            </a:r>
          </a:p>
          <a:p>
            <a:pPr marL="514350" indent="-514350">
              <a:buFont typeface="+mj-lt"/>
              <a:buAutoNum type="arabicPeriod"/>
            </a:pPr>
            <a:endParaRPr lang="en-CA" dirty="0">
              <a:solidFill>
                <a:schemeClr val="accent5">
                  <a:lumMod val="75000"/>
                </a:schemeClr>
              </a:solidFill>
            </a:endParaRPr>
          </a:p>
          <a:p>
            <a:pPr marL="971550" lvl="1" indent="-514350">
              <a:buFont typeface="+mj-lt"/>
              <a:buAutoNum type="arabicPeriod"/>
            </a:pPr>
            <a:r>
              <a:rPr lang="en-CA" sz="2800" dirty="0">
                <a:solidFill>
                  <a:schemeClr val="accent5">
                    <a:lumMod val="75000"/>
                  </a:schemeClr>
                </a:solidFill>
              </a:rPr>
              <a:t> Which volume has the greatest z translation from the reference?</a:t>
            </a:r>
          </a:p>
          <a:p>
            <a:pPr marL="971550" lvl="1" indent="-514350">
              <a:buFont typeface="+mj-lt"/>
              <a:buAutoNum type="arabicPeriod"/>
            </a:pPr>
            <a:endParaRPr lang="en-CA" sz="2800" dirty="0">
              <a:solidFill>
                <a:schemeClr val="accent5">
                  <a:lumMod val="75000"/>
                </a:schemeClr>
              </a:solidFill>
            </a:endParaRPr>
          </a:p>
          <a:p>
            <a:pPr marL="971550" lvl="1" indent="-514350">
              <a:buFont typeface="+mj-lt"/>
              <a:buAutoNum type="arabicPeriod"/>
            </a:pPr>
            <a:r>
              <a:rPr lang="en-CA" sz="2800" dirty="0">
                <a:solidFill>
                  <a:schemeClr val="accent5">
                    <a:lumMod val="75000"/>
                  </a:schemeClr>
                </a:solidFill>
              </a:rPr>
              <a:t>Which </a:t>
            </a:r>
            <a:r>
              <a:rPr lang="en-CA" sz="2800" dirty="0" err="1">
                <a:solidFill>
                  <a:schemeClr val="accent5">
                    <a:lumMod val="75000"/>
                  </a:schemeClr>
                </a:solidFill>
              </a:rPr>
              <a:t>axs</a:t>
            </a:r>
            <a:r>
              <a:rPr lang="en-CA" sz="2800" dirty="0">
                <a:solidFill>
                  <a:schemeClr val="accent5">
                    <a:lumMod val="75000"/>
                  </a:schemeClr>
                </a:solidFill>
              </a:rPr>
              <a:t> has the greatest rotation on average across the volumes? </a:t>
            </a:r>
          </a:p>
          <a:p>
            <a:pPr marL="514350" indent="-514350">
              <a:buFont typeface="+mj-lt"/>
              <a:buAutoNum type="arabicPeriod"/>
            </a:pPr>
            <a:endParaRPr lang="en-CA" dirty="0">
              <a:solidFill>
                <a:schemeClr val="accent5">
                  <a:lumMod val="75000"/>
                </a:schemeClr>
              </a:solidFill>
            </a:endParaRPr>
          </a:p>
          <a:p>
            <a:pPr marL="0" indent="0">
              <a:buNone/>
            </a:pPr>
            <a:endParaRPr lang="en-CA" dirty="0">
              <a:solidFill>
                <a:schemeClr val="accent5">
                  <a:lumMod val="75000"/>
                </a:schemeClr>
              </a:solidFill>
            </a:endParaRPr>
          </a:p>
          <a:p>
            <a:pPr marL="514350" indent="-514350">
              <a:buAutoNum type="arabicPeriod"/>
            </a:pPr>
            <a:endParaRPr lang="en-CA" sz="2800" dirty="0">
              <a:solidFill>
                <a:schemeClr val="accent5">
                  <a:lumMod val="75000"/>
                </a:schemeClr>
              </a:solidFill>
            </a:endParaRPr>
          </a:p>
          <a:p>
            <a:pPr marL="0" indent="0">
              <a:buNone/>
            </a:pPr>
            <a:endParaRPr lang="en-CA" dirty="0">
              <a:solidFill>
                <a:schemeClr val="accent5">
                  <a:lumMod val="75000"/>
                </a:schemeClr>
              </a:solidFill>
            </a:endParaRPr>
          </a:p>
          <a:p>
            <a:endParaRPr lang="en-CA" dirty="0"/>
          </a:p>
        </p:txBody>
      </p:sp>
      <p:sp>
        <p:nvSpPr>
          <p:cNvPr id="4" name="Slide Number Placeholder 3">
            <a:extLst>
              <a:ext uri="{FF2B5EF4-FFF2-40B4-BE49-F238E27FC236}">
                <a16:creationId xmlns:a16="http://schemas.microsoft.com/office/drawing/2014/main" id="{6AC6A15E-6AF5-097E-A304-1E32AB46D620}"/>
              </a:ext>
            </a:extLst>
          </p:cNvPr>
          <p:cNvSpPr>
            <a:spLocks noGrp="1"/>
          </p:cNvSpPr>
          <p:nvPr>
            <p:ph type="sldNum" sz="quarter" idx="12"/>
          </p:nvPr>
        </p:nvSpPr>
        <p:spPr/>
        <p:txBody>
          <a:bodyPr/>
          <a:lstStyle/>
          <a:p>
            <a:fld id="{2ADFD679-BBBC-0F4A-9A50-CED9F3CB3897}" type="slidenum">
              <a:rPr lang="en-CA" smtClean="0"/>
              <a:t>20</a:t>
            </a:fld>
            <a:endParaRPr lang="en-CA"/>
          </a:p>
        </p:txBody>
      </p:sp>
    </p:spTree>
    <p:extLst>
      <p:ext uri="{BB962C8B-B14F-4D97-AF65-F5344CB8AC3E}">
        <p14:creationId xmlns:p14="http://schemas.microsoft.com/office/powerpoint/2010/main" val="3888572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39DCF-FED8-33C3-8ABB-87BF6E238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2D58C-279E-DFA2-DB4B-0AE77EE6130F}"/>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72296B16-9829-7B13-2F7D-3027A6B8C901}"/>
              </a:ext>
            </a:extLst>
          </p:cNvPr>
          <p:cNvSpPr>
            <a:spLocks noGrp="1"/>
          </p:cNvSpPr>
          <p:nvPr>
            <p:ph idx="1"/>
          </p:nvPr>
        </p:nvSpPr>
        <p:spPr>
          <a:xfrm>
            <a:off x="838200" y="1743645"/>
            <a:ext cx="10515600" cy="4351338"/>
          </a:xfrm>
        </p:spPr>
        <p:txBody>
          <a:bodyPr>
            <a:normAutofit/>
          </a:bodyPr>
          <a:lstStyle/>
          <a:p>
            <a:pPr marL="971550" lvl="1" indent="-514350">
              <a:buFont typeface="+mj-lt"/>
              <a:buAutoNum type="arabicPeriod"/>
            </a:pPr>
            <a:endParaRPr lang="en-CA" sz="2800" dirty="0">
              <a:solidFill>
                <a:schemeClr val="accent5">
                  <a:lumMod val="75000"/>
                </a:schemeClr>
              </a:solidFill>
            </a:endParaRPr>
          </a:p>
          <a:p>
            <a:pPr marL="0" indent="0">
              <a:buNone/>
            </a:pPr>
            <a:endParaRPr lang="en-CA" dirty="0">
              <a:solidFill>
                <a:schemeClr val="accent5">
                  <a:lumMod val="75000"/>
                </a:schemeClr>
              </a:solidFill>
            </a:endParaRPr>
          </a:p>
          <a:p>
            <a:pPr marL="514350" indent="-514350">
              <a:buAutoNum type="arabicPeriod"/>
            </a:pPr>
            <a:endParaRPr lang="en-CA" sz="2800" dirty="0">
              <a:solidFill>
                <a:schemeClr val="accent5">
                  <a:lumMod val="75000"/>
                </a:schemeClr>
              </a:solidFill>
            </a:endParaRPr>
          </a:p>
          <a:p>
            <a:pPr marL="0" indent="0">
              <a:buNone/>
            </a:pPr>
            <a:endParaRPr lang="en-CA" dirty="0">
              <a:solidFill>
                <a:schemeClr val="accent5">
                  <a:lumMod val="75000"/>
                </a:schemeClr>
              </a:solidFill>
            </a:endParaRPr>
          </a:p>
          <a:p>
            <a:endParaRPr lang="en-CA" dirty="0"/>
          </a:p>
        </p:txBody>
      </p:sp>
      <p:grpSp>
        <p:nvGrpSpPr>
          <p:cNvPr id="6" name="Group 5">
            <a:extLst>
              <a:ext uri="{FF2B5EF4-FFF2-40B4-BE49-F238E27FC236}">
                <a16:creationId xmlns:a16="http://schemas.microsoft.com/office/drawing/2014/main" id="{698A2A93-BE13-75A1-CD4D-F7546459C8E6}"/>
              </a:ext>
            </a:extLst>
          </p:cNvPr>
          <p:cNvGrpSpPr/>
          <p:nvPr/>
        </p:nvGrpSpPr>
        <p:grpSpPr>
          <a:xfrm>
            <a:off x="305175" y="1690688"/>
            <a:ext cx="7872599" cy="2179912"/>
            <a:chOff x="995642" y="1707163"/>
            <a:chExt cx="7872599" cy="2179912"/>
          </a:xfrm>
        </p:grpSpPr>
        <p:pic>
          <p:nvPicPr>
            <p:cNvPr id="4" name="Picture 3" descr="A number and numbers on a white background&#10;&#10;AI-generated content may be incorrect.">
              <a:extLst>
                <a:ext uri="{FF2B5EF4-FFF2-40B4-BE49-F238E27FC236}">
                  <a16:creationId xmlns:a16="http://schemas.microsoft.com/office/drawing/2014/main" id="{7E7E6208-FE92-7129-2992-49F8EE8B05DF}"/>
                </a:ext>
              </a:extLst>
            </p:cNvPr>
            <p:cNvPicPr>
              <a:picLocks noChangeAspect="1"/>
            </p:cNvPicPr>
            <p:nvPr/>
          </p:nvPicPr>
          <p:blipFill>
            <a:blip r:embed="rId3"/>
            <a:stretch>
              <a:fillRect/>
            </a:stretch>
          </p:blipFill>
          <p:spPr>
            <a:xfrm>
              <a:off x="995642" y="1707163"/>
              <a:ext cx="7872599" cy="2179912"/>
            </a:xfrm>
            <a:prstGeom prst="rect">
              <a:avLst/>
            </a:prstGeom>
          </p:spPr>
        </p:pic>
        <p:sp>
          <p:nvSpPr>
            <p:cNvPr id="5" name="Rectangle 4">
              <a:extLst>
                <a:ext uri="{FF2B5EF4-FFF2-40B4-BE49-F238E27FC236}">
                  <a16:creationId xmlns:a16="http://schemas.microsoft.com/office/drawing/2014/main" id="{98D1157E-E2FB-325E-416C-E6BF0C8EBF0C}"/>
                </a:ext>
              </a:extLst>
            </p:cNvPr>
            <p:cNvSpPr/>
            <p:nvPr/>
          </p:nvSpPr>
          <p:spPr>
            <a:xfrm>
              <a:off x="3422516" y="3429001"/>
              <a:ext cx="1160635" cy="239618"/>
            </a:xfrm>
            <a:prstGeom prst="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026" name="Picture 2" descr="5: Head rotation angles: Yaw, pitch and roll [NeuroCom, 2014]">
            <a:extLst>
              <a:ext uri="{FF2B5EF4-FFF2-40B4-BE49-F238E27FC236}">
                <a16:creationId xmlns:a16="http://schemas.microsoft.com/office/drawing/2014/main" id="{8F605702-58AB-DF45-1B17-6CD66F20E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0875" y="4109399"/>
            <a:ext cx="5917890" cy="25342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CD7A18-BF7F-3D13-959C-CB4621DEC0F9}"/>
              </a:ext>
            </a:extLst>
          </p:cNvPr>
          <p:cNvSpPr/>
          <p:nvPr/>
        </p:nvSpPr>
        <p:spPr>
          <a:xfrm>
            <a:off x="6581078" y="1690688"/>
            <a:ext cx="1014761" cy="222013"/>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904EB8D-173D-07DA-7272-2145EB08059F}"/>
              </a:ext>
            </a:extLst>
          </p:cNvPr>
          <p:cNvSpPr/>
          <p:nvPr/>
        </p:nvSpPr>
        <p:spPr>
          <a:xfrm>
            <a:off x="5890875" y="2360224"/>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6E0E53B-8FE4-8059-AF33-AF439308E000}"/>
              </a:ext>
            </a:extLst>
          </p:cNvPr>
          <p:cNvSpPr/>
          <p:nvPr/>
        </p:nvSpPr>
        <p:spPr>
          <a:xfrm flipV="1">
            <a:off x="6073697" y="3652143"/>
            <a:ext cx="1014761" cy="161410"/>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2383B51-0567-D829-68BA-0921AA352690}"/>
              </a:ext>
            </a:extLst>
          </p:cNvPr>
          <p:cNvSpPr/>
          <p:nvPr/>
        </p:nvSpPr>
        <p:spPr>
          <a:xfrm>
            <a:off x="5813879" y="2151500"/>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BCC0067C-371A-88C9-92D3-65D25BDF0DC4}"/>
              </a:ext>
            </a:extLst>
          </p:cNvPr>
          <p:cNvSpPr/>
          <p:nvPr/>
        </p:nvSpPr>
        <p:spPr>
          <a:xfrm>
            <a:off x="6235391" y="1935508"/>
            <a:ext cx="1014761" cy="210072"/>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B709769-8173-A85E-4905-EB4102D0B100}"/>
              </a:ext>
            </a:extLst>
          </p:cNvPr>
          <p:cNvSpPr/>
          <p:nvPr/>
        </p:nvSpPr>
        <p:spPr>
          <a:xfrm>
            <a:off x="6133547" y="3412525"/>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E6CF1E31-279E-EBEB-E371-66A08FB7C9C6}"/>
              </a:ext>
            </a:extLst>
          </p:cNvPr>
          <p:cNvSpPr/>
          <p:nvPr/>
        </p:nvSpPr>
        <p:spPr>
          <a:xfrm>
            <a:off x="6398255" y="3212422"/>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C7C714FB-8CBA-3F99-5F06-A11594154F48}"/>
              </a:ext>
            </a:extLst>
          </p:cNvPr>
          <p:cNvSpPr/>
          <p:nvPr/>
        </p:nvSpPr>
        <p:spPr>
          <a:xfrm>
            <a:off x="6484433" y="3003698"/>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AC3D8C8-B2C8-624E-0064-F8AF34BD10A4}"/>
              </a:ext>
            </a:extLst>
          </p:cNvPr>
          <p:cNvSpPr/>
          <p:nvPr/>
        </p:nvSpPr>
        <p:spPr>
          <a:xfrm>
            <a:off x="6926455" y="2581115"/>
            <a:ext cx="1014761" cy="161408"/>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 name="Straight Arrow Connector 16">
            <a:extLst>
              <a:ext uri="{FF2B5EF4-FFF2-40B4-BE49-F238E27FC236}">
                <a16:creationId xmlns:a16="http://schemas.microsoft.com/office/drawing/2014/main" id="{DD6EAE46-2241-9400-70A1-20BB73807B3E}"/>
              </a:ext>
            </a:extLst>
          </p:cNvPr>
          <p:cNvCxnSpPr/>
          <p:nvPr/>
        </p:nvCxnSpPr>
        <p:spPr>
          <a:xfrm flipV="1">
            <a:off x="3323518" y="3732848"/>
            <a:ext cx="0" cy="1084479"/>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DD45EDB-3C49-B8D5-9C0A-9E61633098EA}"/>
              </a:ext>
            </a:extLst>
          </p:cNvPr>
          <p:cNvSpPr txBox="1"/>
          <p:nvPr/>
        </p:nvSpPr>
        <p:spPr>
          <a:xfrm>
            <a:off x="1762346" y="4869855"/>
            <a:ext cx="3100039" cy="923330"/>
          </a:xfrm>
          <a:prstGeom prst="rect">
            <a:avLst/>
          </a:prstGeom>
          <a:noFill/>
        </p:spPr>
        <p:txBody>
          <a:bodyPr wrap="square" rtlCol="0">
            <a:spAutoFit/>
          </a:bodyPr>
          <a:lstStyle/>
          <a:p>
            <a:pPr algn="ctr"/>
            <a:r>
              <a:rPr lang="en-CA" dirty="0">
                <a:solidFill>
                  <a:schemeClr val="accent5">
                    <a:lumMod val="75000"/>
                  </a:schemeClr>
                </a:solidFill>
              </a:rPr>
              <a:t>Slice 9 has the greatest z-translation from the reference</a:t>
            </a:r>
          </a:p>
        </p:txBody>
      </p:sp>
      <p:sp>
        <p:nvSpPr>
          <p:cNvPr id="19" name="TextBox 18">
            <a:extLst>
              <a:ext uri="{FF2B5EF4-FFF2-40B4-BE49-F238E27FC236}">
                <a16:creationId xmlns:a16="http://schemas.microsoft.com/office/drawing/2014/main" id="{C6EB4D58-51D5-C549-35A2-1370A76EF791}"/>
              </a:ext>
            </a:extLst>
          </p:cNvPr>
          <p:cNvSpPr txBox="1"/>
          <p:nvPr/>
        </p:nvSpPr>
        <p:spPr>
          <a:xfrm>
            <a:off x="8849820" y="2556396"/>
            <a:ext cx="3100039" cy="646331"/>
          </a:xfrm>
          <a:prstGeom prst="rect">
            <a:avLst/>
          </a:prstGeom>
          <a:noFill/>
        </p:spPr>
        <p:txBody>
          <a:bodyPr wrap="square" rtlCol="0">
            <a:spAutoFit/>
          </a:bodyPr>
          <a:lstStyle/>
          <a:p>
            <a:pPr algn="ctr"/>
            <a:r>
              <a:rPr lang="en-CA" dirty="0">
                <a:solidFill>
                  <a:schemeClr val="accent5">
                    <a:lumMod val="75000"/>
                  </a:schemeClr>
                </a:solidFill>
              </a:rPr>
              <a:t>The greatest rotation is in the yaw direction</a:t>
            </a:r>
          </a:p>
        </p:txBody>
      </p:sp>
      <p:cxnSp>
        <p:nvCxnSpPr>
          <p:cNvPr id="21" name="Straight Arrow Connector 20">
            <a:extLst>
              <a:ext uri="{FF2B5EF4-FFF2-40B4-BE49-F238E27FC236}">
                <a16:creationId xmlns:a16="http://schemas.microsoft.com/office/drawing/2014/main" id="{73E43F53-D5A0-4F89-4B81-3C8B353EB53B}"/>
              </a:ext>
            </a:extLst>
          </p:cNvPr>
          <p:cNvCxnSpPr>
            <a:cxnSpLocks/>
          </p:cNvCxnSpPr>
          <p:nvPr/>
        </p:nvCxnSpPr>
        <p:spPr>
          <a:xfrm flipH="1">
            <a:off x="7941216" y="2905854"/>
            <a:ext cx="1029466" cy="0"/>
          </a:xfrm>
          <a:prstGeom prst="straightConnector1">
            <a:avLst/>
          </a:prstGeom>
          <a:ln w="38100">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85E2EB8-FA45-95E4-15E3-C8CA4C780543}"/>
              </a:ext>
            </a:extLst>
          </p:cNvPr>
          <p:cNvSpPr txBox="1"/>
          <p:nvPr/>
        </p:nvSpPr>
        <p:spPr>
          <a:xfrm>
            <a:off x="6073697" y="6474355"/>
            <a:ext cx="6099716" cy="369332"/>
          </a:xfrm>
          <a:prstGeom prst="rect">
            <a:avLst/>
          </a:prstGeom>
          <a:noFill/>
        </p:spPr>
        <p:txBody>
          <a:bodyPr wrap="square">
            <a:spAutoFit/>
          </a:bodyPr>
          <a:lstStyle/>
          <a:p>
            <a:r>
              <a:rPr lang="en-CA" i="0" dirty="0" err="1">
                <a:effectLst/>
              </a:rPr>
              <a:t>Alghowinem</a:t>
            </a:r>
            <a:r>
              <a:rPr lang="en-CA" i="0" dirty="0">
                <a:effectLst/>
              </a:rPr>
              <a:t>, 2015</a:t>
            </a:r>
            <a:endParaRPr lang="en-CA" dirty="0"/>
          </a:p>
        </p:txBody>
      </p:sp>
      <p:sp>
        <p:nvSpPr>
          <p:cNvPr id="16" name="Slide Number Placeholder 15">
            <a:extLst>
              <a:ext uri="{FF2B5EF4-FFF2-40B4-BE49-F238E27FC236}">
                <a16:creationId xmlns:a16="http://schemas.microsoft.com/office/drawing/2014/main" id="{B1D6F3D5-E80C-C731-FE10-DC5F0A16C9E8}"/>
              </a:ext>
            </a:extLst>
          </p:cNvPr>
          <p:cNvSpPr>
            <a:spLocks noGrp="1"/>
          </p:cNvSpPr>
          <p:nvPr>
            <p:ph type="sldNum" sz="quarter" idx="12"/>
          </p:nvPr>
        </p:nvSpPr>
        <p:spPr/>
        <p:txBody>
          <a:bodyPr/>
          <a:lstStyle/>
          <a:p>
            <a:fld id="{2ADFD679-BBBC-0F4A-9A50-CED9F3CB3897}" type="slidenum">
              <a:rPr lang="en-CA" smtClean="0"/>
              <a:t>21</a:t>
            </a:fld>
            <a:endParaRPr lang="en-CA"/>
          </a:p>
        </p:txBody>
      </p:sp>
    </p:spTree>
    <p:extLst>
      <p:ext uri="{BB962C8B-B14F-4D97-AF65-F5344CB8AC3E}">
        <p14:creationId xmlns:p14="http://schemas.microsoft.com/office/powerpoint/2010/main" val="1027712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E658-B0DD-3050-BFFD-0DCF51B3F2DC}"/>
              </a:ext>
            </a:extLst>
          </p:cNvPr>
          <p:cNvSpPr>
            <a:spLocks noGrp="1"/>
          </p:cNvSpPr>
          <p:nvPr>
            <p:ph type="title"/>
          </p:nvPr>
        </p:nvSpPr>
        <p:spPr/>
        <p:txBody>
          <a:bodyPr/>
          <a:lstStyle/>
          <a:p>
            <a:r>
              <a:rPr lang="en-CA" dirty="0"/>
              <a:t>Step 3: Separate Control and Label Images</a:t>
            </a:r>
          </a:p>
        </p:txBody>
      </p:sp>
      <p:sp>
        <p:nvSpPr>
          <p:cNvPr id="3" name="Content Placeholder 2">
            <a:extLst>
              <a:ext uri="{FF2B5EF4-FFF2-40B4-BE49-F238E27FC236}">
                <a16:creationId xmlns:a16="http://schemas.microsoft.com/office/drawing/2014/main" id="{F901DA76-FC9D-89D7-2FBD-006BEA791691}"/>
              </a:ext>
            </a:extLst>
          </p:cNvPr>
          <p:cNvSpPr>
            <a:spLocks noGrp="1"/>
          </p:cNvSpPr>
          <p:nvPr>
            <p:ph idx="1"/>
          </p:nvPr>
        </p:nvSpPr>
        <p:spPr>
          <a:xfrm>
            <a:off x="704385" y="1457634"/>
            <a:ext cx="10970941" cy="5035241"/>
          </a:xfrm>
        </p:spPr>
        <p:txBody>
          <a:bodyPr>
            <a:normAutofit/>
          </a:bodyPr>
          <a:lstStyle/>
          <a:p>
            <a:pPr marL="0" indent="0">
              <a:buNone/>
            </a:pPr>
            <a:r>
              <a:rPr lang="en-CA" dirty="0"/>
              <a:t>1. Extract Individual Volumes</a:t>
            </a:r>
          </a:p>
          <a:p>
            <a:pPr marL="0" indent="0">
              <a:buNone/>
            </a:pPr>
            <a:endParaRPr lang="en-CA" dirty="0"/>
          </a:p>
          <a:p>
            <a:pPr marL="0" indent="0">
              <a:buNone/>
            </a:pPr>
            <a:r>
              <a:rPr lang="en-CA" dirty="0"/>
              <a:t>command: </a:t>
            </a:r>
            <a:r>
              <a:rPr lang="en-CA" dirty="0" err="1"/>
              <a:t>fslsplit</a:t>
            </a:r>
            <a:r>
              <a:rPr lang="en-CA" dirty="0"/>
              <a:t> </a:t>
            </a:r>
            <a:r>
              <a:rPr lang="en-CA" i="1" dirty="0" err="1"/>
              <a:t>input_file.nii.gz</a:t>
            </a:r>
            <a:r>
              <a:rPr lang="en-CA" i="1" dirty="0"/>
              <a:t> </a:t>
            </a:r>
            <a:r>
              <a:rPr lang="en-CA" dirty="0"/>
              <a:t>vol_</a:t>
            </a:r>
          </a:p>
          <a:p>
            <a:pPr marL="0" indent="0">
              <a:buNone/>
            </a:pPr>
            <a:endParaRPr lang="en-CA" dirty="0"/>
          </a:p>
          <a:p>
            <a:pPr marL="0" indent="0">
              <a:buNone/>
            </a:pPr>
            <a:r>
              <a:rPr lang="en-CA" dirty="0"/>
              <a:t>output: vol_001.nii.gz …..</a:t>
            </a:r>
          </a:p>
          <a:p>
            <a:pPr marL="0" indent="0">
              <a:buNone/>
            </a:pPr>
            <a:endParaRPr lang="en-CA" dirty="0"/>
          </a:p>
          <a:p>
            <a:pPr marL="0" indent="0">
              <a:buNone/>
            </a:pPr>
            <a:r>
              <a:rPr lang="en-CA" dirty="0"/>
              <a:t>2. Group control and label images</a:t>
            </a:r>
          </a:p>
          <a:p>
            <a:pPr marL="0" indent="0">
              <a:buNone/>
            </a:pPr>
            <a:r>
              <a:rPr lang="en-CA" dirty="0"/>
              <a:t>command: </a:t>
            </a:r>
            <a:r>
              <a:rPr lang="en-CA" dirty="0" err="1"/>
              <a:t>fslmerge</a:t>
            </a:r>
            <a:r>
              <a:rPr lang="en-CA" dirty="0"/>
              <a:t> –t </a:t>
            </a:r>
            <a:r>
              <a:rPr lang="en-CA" dirty="0" err="1"/>
              <a:t>labels.nii.gz</a:t>
            </a:r>
            <a:r>
              <a:rPr lang="en-CA" dirty="0"/>
              <a:t> vol_0000.nii.gz vol_0002.nii.gz …</a:t>
            </a:r>
          </a:p>
          <a:p>
            <a:pPr marL="0" indent="0">
              <a:buNone/>
            </a:pPr>
            <a:r>
              <a:rPr lang="en-CA" dirty="0"/>
              <a:t>	           </a:t>
            </a:r>
            <a:r>
              <a:rPr lang="en-CA" dirty="0" err="1"/>
              <a:t>fslmerge</a:t>
            </a:r>
            <a:r>
              <a:rPr lang="en-CA" dirty="0"/>
              <a:t> –t </a:t>
            </a:r>
            <a:r>
              <a:rPr lang="en-CA" dirty="0" err="1"/>
              <a:t>controls.nii.gz</a:t>
            </a:r>
            <a:r>
              <a:rPr lang="en-CA" dirty="0"/>
              <a:t> vol_0001.nii.gz vol_0003.nii.gz …</a:t>
            </a:r>
          </a:p>
          <a:p>
            <a:pPr marL="0" indent="0">
              <a:buNone/>
            </a:pPr>
            <a:endParaRPr lang="en-CA" dirty="0"/>
          </a:p>
        </p:txBody>
      </p:sp>
      <p:sp>
        <p:nvSpPr>
          <p:cNvPr id="4" name="Slide Number Placeholder 3">
            <a:extLst>
              <a:ext uri="{FF2B5EF4-FFF2-40B4-BE49-F238E27FC236}">
                <a16:creationId xmlns:a16="http://schemas.microsoft.com/office/drawing/2014/main" id="{1F449942-C08D-5106-3AAE-1486A76725F7}"/>
              </a:ext>
            </a:extLst>
          </p:cNvPr>
          <p:cNvSpPr>
            <a:spLocks noGrp="1"/>
          </p:cNvSpPr>
          <p:nvPr>
            <p:ph type="sldNum" sz="quarter" idx="12"/>
          </p:nvPr>
        </p:nvSpPr>
        <p:spPr/>
        <p:txBody>
          <a:bodyPr/>
          <a:lstStyle/>
          <a:p>
            <a:fld id="{2ADFD679-BBBC-0F4A-9A50-CED9F3CB3897}" type="slidenum">
              <a:rPr lang="en-CA" smtClean="0"/>
              <a:t>22</a:t>
            </a:fld>
            <a:endParaRPr lang="en-CA"/>
          </a:p>
        </p:txBody>
      </p:sp>
    </p:spTree>
    <p:extLst>
      <p:ext uri="{BB962C8B-B14F-4D97-AF65-F5344CB8AC3E}">
        <p14:creationId xmlns:p14="http://schemas.microsoft.com/office/powerpoint/2010/main" val="2972665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158DE-3EB9-8AF0-F6BB-892328941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E8C33-A784-A8BA-5D44-82069F1958B3}"/>
              </a:ext>
            </a:extLst>
          </p:cNvPr>
          <p:cNvSpPr>
            <a:spLocks noGrp="1"/>
          </p:cNvSpPr>
          <p:nvPr>
            <p:ph type="title"/>
          </p:nvPr>
        </p:nvSpPr>
        <p:spPr/>
        <p:txBody>
          <a:bodyPr/>
          <a:lstStyle/>
          <a:p>
            <a:r>
              <a:rPr lang="en-CA" dirty="0"/>
              <a:t>Step 4: Subtract Control from Labeled Images</a:t>
            </a:r>
          </a:p>
        </p:txBody>
      </p:sp>
      <p:sp>
        <p:nvSpPr>
          <p:cNvPr id="3" name="Content Placeholder 2">
            <a:extLst>
              <a:ext uri="{FF2B5EF4-FFF2-40B4-BE49-F238E27FC236}">
                <a16:creationId xmlns:a16="http://schemas.microsoft.com/office/drawing/2014/main" id="{7B6A75CB-8A03-EB86-E45B-95AF73F9D4E0}"/>
              </a:ext>
            </a:extLst>
          </p:cNvPr>
          <p:cNvSpPr>
            <a:spLocks noGrp="1"/>
          </p:cNvSpPr>
          <p:nvPr>
            <p:ph idx="1"/>
          </p:nvPr>
        </p:nvSpPr>
        <p:spPr/>
        <p:txBody>
          <a:bodyPr/>
          <a:lstStyle/>
          <a:p>
            <a:pPr marL="0" indent="0">
              <a:buNone/>
            </a:pPr>
            <a:r>
              <a:rPr lang="en-CA" dirty="0"/>
              <a:t>command: </a:t>
            </a:r>
          </a:p>
          <a:p>
            <a:pPr marL="0" indent="0">
              <a:buNone/>
            </a:pPr>
            <a:r>
              <a:rPr lang="en-CA" dirty="0" err="1"/>
              <a:t>fslmaths</a:t>
            </a:r>
            <a:r>
              <a:rPr lang="en-CA" dirty="0"/>
              <a:t> </a:t>
            </a:r>
            <a:r>
              <a:rPr lang="en-CA" dirty="0" err="1"/>
              <a:t>controls.nii.gz</a:t>
            </a:r>
            <a:r>
              <a:rPr lang="en-CA" dirty="0"/>
              <a:t> -sub </a:t>
            </a:r>
            <a:r>
              <a:rPr lang="en-CA" dirty="0" err="1"/>
              <a:t>labels.nii.gz</a:t>
            </a:r>
            <a:r>
              <a:rPr lang="en-CA" dirty="0"/>
              <a:t> </a:t>
            </a:r>
            <a:r>
              <a:rPr lang="en-CA" dirty="0" err="1"/>
              <a:t>subtraction_image.nii.gz</a:t>
            </a:r>
            <a:endParaRPr lang="en-CA" dirty="0"/>
          </a:p>
          <a:p>
            <a:pPr marL="0" indent="0">
              <a:buNone/>
            </a:pPr>
            <a:r>
              <a:rPr lang="en-CA" dirty="0"/>
              <a:t> </a:t>
            </a:r>
          </a:p>
          <a:p>
            <a:pPr marL="0" indent="0">
              <a:buNone/>
            </a:pPr>
            <a:r>
              <a:rPr lang="en-CA" dirty="0"/>
              <a:t>output: image matrix </a:t>
            </a:r>
            <a:r>
              <a:rPr lang="en-CA" dirty="0" err="1"/>
              <a:t>contraining</a:t>
            </a:r>
            <a:r>
              <a:rPr lang="en-CA" dirty="0"/>
              <a:t> 5 subtraction images!</a:t>
            </a:r>
          </a:p>
        </p:txBody>
      </p:sp>
      <p:sp>
        <p:nvSpPr>
          <p:cNvPr id="4" name="Slide Number Placeholder 3">
            <a:extLst>
              <a:ext uri="{FF2B5EF4-FFF2-40B4-BE49-F238E27FC236}">
                <a16:creationId xmlns:a16="http://schemas.microsoft.com/office/drawing/2014/main" id="{C745687C-6F10-AC82-BE71-8FADB275F060}"/>
              </a:ext>
            </a:extLst>
          </p:cNvPr>
          <p:cNvSpPr>
            <a:spLocks noGrp="1"/>
          </p:cNvSpPr>
          <p:nvPr>
            <p:ph type="sldNum" sz="quarter" idx="12"/>
          </p:nvPr>
        </p:nvSpPr>
        <p:spPr/>
        <p:txBody>
          <a:bodyPr/>
          <a:lstStyle/>
          <a:p>
            <a:fld id="{2ADFD679-BBBC-0F4A-9A50-CED9F3CB3897}" type="slidenum">
              <a:rPr lang="en-CA" smtClean="0"/>
              <a:t>23</a:t>
            </a:fld>
            <a:endParaRPr lang="en-CA"/>
          </a:p>
        </p:txBody>
      </p:sp>
    </p:spTree>
    <p:extLst>
      <p:ext uri="{BB962C8B-B14F-4D97-AF65-F5344CB8AC3E}">
        <p14:creationId xmlns:p14="http://schemas.microsoft.com/office/powerpoint/2010/main" val="146934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12740-C1B0-AA5E-36BA-186C05778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EF002-CC3A-B5CA-4BD5-82E894C875B8}"/>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ACBB76E3-1765-F374-7980-696FACC4C8FD}"/>
              </a:ext>
            </a:extLst>
          </p:cNvPr>
          <p:cNvSpPr>
            <a:spLocks noGrp="1"/>
          </p:cNvSpPr>
          <p:nvPr>
            <p:ph idx="1"/>
          </p:nvPr>
        </p:nvSpPr>
        <p:spPr>
          <a:xfrm>
            <a:off x="838200" y="1743645"/>
            <a:ext cx="10515600" cy="4351338"/>
          </a:xfrm>
        </p:spPr>
        <p:txBody>
          <a:bodyPr>
            <a:normAutofit/>
          </a:bodyPr>
          <a:lstStyle/>
          <a:p>
            <a:pPr marL="0" indent="0">
              <a:buNone/>
            </a:pPr>
            <a:r>
              <a:rPr lang="en-CA" dirty="0">
                <a:solidFill>
                  <a:schemeClr val="accent5">
                    <a:lumMod val="75000"/>
                  </a:schemeClr>
                </a:solidFill>
              </a:rPr>
              <a:t>1. Using command line: extract control and label images</a:t>
            </a:r>
          </a:p>
          <a:p>
            <a:pPr marL="0" indent="0">
              <a:buNone/>
            </a:pPr>
            <a:endParaRPr lang="en-CA" dirty="0">
              <a:solidFill>
                <a:schemeClr val="accent5">
                  <a:lumMod val="75000"/>
                </a:schemeClr>
              </a:solidFill>
            </a:endParaRPr>
          </a:p>
          <a:p>
            <a:pPr marL="0" indent="0">
              <a:buNone/>
            </a:pPr>
            <a:r>
              <a:rPr lang="en-CA" dirty="0">
                <a:solidFill>
                  <a:schemeClr val="accent5">
                    <a:lumMod val="75000"/>
                  </a:schemeClr>
                </a:solidFill>
              </a:rPr>
              <a:t>2. Using command line: compute the subtraction images</a:t>
            </a:r>
          </a:p>
          <a:p>
            <a:pPr marL="0" indent="0">
              <a:buNone/>
            </a:pPr>
            <a:endParaRPr lang="en-CA" dirty="0">
              <a:solidFill>
                <a:schemeClr val="accent5">
                  <a:lumMod val="75000"/>
                </a:schemeClr>
              </a:solidFill>
            </a:endParaRPr>
          </a:p>
          <a:p>
            <a:pPr marL="0" indent="0">
              <a:buNone/>
            </a:pPr>
            <a:r>
              <a:rPr lang="en-CA" dirty="0">
                <a:solidFill>
                  <a:schemeClr val="accent5">
                    <a:lumMod val="75000"/>
                  </a:schemeClr>
                </a:solidFill>
              </a:rPr>
              <a:t>3. Look at the subtraction images. Do you notice certain ROIs that appear to have different contrast at different PLDs?</a:t>
            </a:r>
          </a:p>
          <a:p>
            <a:pPr marL="514350" indent="-514350">
              <a:buAutoNum type="arabicPeriod"/>
            </a:pPr>
            <a:endParaRPr lang="en-CA" dirty="0">
              <a:solidFill>
                <a:schemeClr val="accent5">
                  <a:lumMod val="75000"/>
                </a:schemeClr>
              </a:solidFill>
            </a:endParaRPr>
          </a:p>
        </p:txBody>
      </p:sp>
      <p:sp>
        <p:nvSpPr>
          <p:cNvPr id="4" name="Slide Number Placeholder 3">
            <a:extLst>
              <a:ext uri="{FF2B5EF4-FFF2-40B4-BE49-F238E27FC236}">
                <a16:creationId xmlns:a16="http://schemas.microsoft.com/office/drawing/2014/main" id="{0ABBFAA9-E9CA-5A1D-2A75-7ABB985FBB15}"/>
              </a:ext>
            </a:extLst>
          </p:cNvPr>
          <p:cNvSpPr>
            <a:spLocks noGrp="1"/>
          </p:cNvSpPr>
          <p:nvPr>
            <p:ph type="sldNum" sz="quarter" idx="12"/>
          </p:nvPr>
        </p:nvSpPr>
        <p:spPr/>
        <p:txBody>
          <a:bodyPr/>
          <a:lstStyle/>
          <a:p>
            <a:fld id="{2ADFD679-BBBC-0F4A-9A50-CED9F3CB3897}" type="slidenum">
              <a:rPr lang="en-CA" smtClean="0"/>
              <a:t>24</a:t>
            </a:fld>
            <a:endParaRPr lang="en-CA"/>
          </a:p>
        </p:txBody>
      </p:sp>
    </p:spTree>
    <p:extLst>
      <p:ext uri="{BB962C8B-B14F-4D97-AF65-F5344CB8AC3E}">
        <p14:creationId xmlns:p14="http://schemas.microsoft.com/office/powerpoint/2010/main" val="1794959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B625-5AB9-8112-39B6-787FDCE8B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84A3F-F26F-5EFE-4CA8-6FF20C0C1D17}"/>
              </a:ext>
            </a:extLst>
          </p:cNvPr>
          <p:cNvSpPr>
            <a:spLocks noGrp="1"/>
          </p:cNvSpPr>
          <p:nvPr>
            <p:ph type="title"/>
          </p:nvPr>
        </p:nvSpPr>
        <p:spPr/>
        <p:txBody>
          <a:bodyPr/>
          <a:lstStyle/>
          <a:p>
            <a:r>
              <a:rPr lang="en-CA" dirty="0">
                <a:solidFill>
                  <a:schemeClr val="accent5">
                    <a:lumMod val="75000"/>
                  </a:schemeClr>
                </a:solidFill>
              </a:rPr>
              <a:t>Exercise: </a:t>
            </a:r>
          </a:p>
        </p:txBody>
      </p:sp>
      <p:sp>
        <p:nvSpPr>
          <p:cNvPr id="14" name="TextBox 13">
            <a:extLst>
              <a:ext uri="{FF2B5EF4-FFF2-40B4-BE49-F238E27FC236}">
                <a16:creationId xmlns:a16="http://schemas.microsoft.com/office/drawing/2014/main" id="{058103CE-E996-8035-CC04-8C52719C1A94}"/>
              </a:ext>
            </a:extLst>
          </p:cNvPr>
          <p:cNvSpPr txBox="1"/>
          <p:nvPr/>
        </p:nvSpPr>
        <p:spPr>
          <a:xfrm>
            <a:off x="4521896" y="901874"/>
            <a:ext cx="2204581" cy="646331"/>
          </a:xfrm>
          <a:prstGeom prst="rect">
            <a:avLst/>
          </a:prstGeom>
          <a:noFill/>
        </p:spPr>
        <p:txBody>
          <a:bodyPr wrap="square" rtlCol="0">
            <a:spAutoFit/>
          </a:bodyPr>
          <a:lstStyle/>
          <a:p>
            <a:pPr algn="ctr"/>
            <a:r>
              <a:rPr lang="en-CA" dirty="0">
                <a:solidFill>
                  <a:schemeClr val="accent5">
                    <a:lumMod val="75000"/>
                  </a:schemeClr>
                </a:solidFill>
              </a:rPr>
              <a:t>Subtraction Image 1</a:t>
            </a:r>
          </a:p>
          <a:p>
            <a:pPr algn="ctr"/>
            <a:r>
              <a:rPr lang="en-CA" dirty="0">
                <a:solidFill>
                  <a:schemeClr val="accent5">
                    <a:lumMod val="75000"/>
                  </a:schemeClr>
                </a:solidFill>
              </a:rPr>
              <a:t>PLD = 1800ms</a:t>
            </a:r>
          </a:p>
        </p:txBody>
      </p:sp>
      <p:sp>
        <p:nvSpPr>
          <p:cNvPr id="15" name="TextBox 14">
            <a:extLst>
              <a:ext uri="{FF2B5EF4-FFF2-40B4-BE49-F238E27FC236}">
                <a16:creationId xmlns:a16="http://schemas.microsoft.com/office/drawing/2014/main" id="{A051BFD0-D5EE-B69E-65C7-2124BC35110F}"/>
              </a:ext>
            </a:extLst>
          </p:cNvPr>
          <p:cNvSpPr txBox="1"/>
          <p:nvPr/>
        </p:nvSpPr>
        <p:spPr>
          <a:xfrm>
            <a:off x="7393451" y="290491"/>
            <a:ext cx="2204581" cy="646331"/>
          </a:xfrm>
          <a:prstGeom prst="rect">
            <a:avLst/>
          </a:prstGeom>
          <a:noFill/>
        </p:spPr>
        <p:txBody>
          <a:bodyPr wrap="square" rtlCol="0">
            <a:spAutoFit/>
          </a:bodyPr>
          <a:lstStyle/>
          <a:p>
            <a:pPr algn="ctr"/>
            <a:r>
              <a:rPr lang="en-CA" dirty="0">
                <a:solidFill>
                  <a:schemeClr val="accent5">
                    <a:lumMod val="75000"/>
                  </a:schemeClr>
                </a:solidFill>
              </a:rPr>
              <a:t>Subtraction Image 2</a:t>
            </a:r>
          </a:p>
          <a:p>
            <a:pPr algn="ctr"/>
            <a:r>
              <a:rPr lang="en-CA" dirty="0">
                <a:solidFill>
                  <a:schemeClr val="accent5">
                    <a:lumMod val="75000"/>
                  </a:schemeClr>
                </a:solidFill>
              </a:rPr>
              <a:t>PLD = 600ms</a:t>
            </a:r>
          </a:p>
        </p:txBody>
      </p:sp>
      <p:sp>
        <p:nvSpPr>
          <p:cNvPr id="16" name="TextBox 15">
            <a:extLst>
              <a:ext uri="{FF2B5EF4-FFF2-40B4-BE49-F238E27FC236}">
                <a16:creationId xmlns:a16="http://schemas.microsoft.com/office/drawing/2014/main" id="{CABB4C2B-A303-8138-E138-DD8971E402D0}"/>
              </a:ext>
            </a:extLst>
          </p:cNvPr>
          <p:cNvSpPr txBox="1"/>
          <p:nvPr/>
        </p:nvSpPr>
        <p:spPr>
          <a:xfrm>
            <a:off x="9611011" y="290491"/>
            <a:ext cx="2204581" cy="646331"/>
          </a:xfrm>
          <a:prstGeom prst="rect">
            <a:avLst/>
          </a:prstGeom>
          <a:noFill/>
        </p:spPr>
        <p:txBody>
          <a:bodyPr wrap="square" rtlCol="0">
            <a:spAutoFit/>
          </a:bodyPr>
          <a:lstStyle/>
          <a:p>
            <a:pPr algn="ctr"/>
            <a:r>
              <a:rPr lang="en-CA" dirty="0">
                <a:solidFill>
                  <a:schemeClr val="accent5">
                    <a:lumMod val="75000"/>
                  </a:schemeClr>
                </a:solidFill>
              </a:rPr>
              <a:t>Subtraction Image 3</a:t>
            </a:r>
          </a:p>
          <a:p>
            <a:pPr algn="ctr"/>
            <a:r>
              <a:rPr lang="en-CA" dirty="0">
                <a:solidFill>
                  <a:schemeClr val="accent5">
                    <a:lumMod val="75000"/>
                  </a:schemeClr>
                </a:solidFill>
              </a:rPr>
              <a:t>PLD = 2100ms</a:t>
            </a:r>
          </a:p>
        </p:txBody>
      </p:sp>
      <p:sp>
        <p:nvSpPr>
          <p:cNvPr id="17" name="TextBox 16">
            <a:extLst>
              <a:ext uri="{FF2B5EF4-FFF2-40B4-BE49-F238E27FC236}">
                <a16:creationId xmlns:a16="http://schemas.microsoft.com/office/drawing/2014/main" id="{60DB0C3E-A97C-27AA-E162-DE9CB7B81312}"/>
              </a:ext>
            </a:extLst>
          </p:cNvPr>
          <p:cNvSpPr txBox="1"/>
          <p:nvPr/>
        </p:nvSpPr>
        <p:spPr>
          <a:xfrm>
            <a:off x="7415903" y="3350712"/>
            <a:ext cx="2204581" cy="646331"/>
          </a:xfrm>
          <a:prstGeom prst="rect">
            <a:avLst/>
          </a:prstGeom>
          <a:noFill/>
        </p:spPr>
        <p:txBody>
          <a:bodyPr wrap="square" rtlCol="0">
            <a:spAutoFit/>
          </a:bodyPr>
          <a:lstStyle/>
          <a:p>
            <a:pPr algn="ctr"/>
            <a:r>
              <a:rPr lang="en-CA" dirty="0">
                <a:solidFill>
                  <a:schemeClr val="accent5">
                    <a:lumMod val="75000"/>
                  </a:schemeClr>
                </a:solidFill>
              </a:rPr>
              <a:t>Subtraction Image 4</a:t>
            </a:r>
          </a:p>
          <a:p>
            <a:pPr algn="ctr"/>
            <a:r>
              <a:rPr lang="en-CA" dirty="0">
                <a:solidFill>
                  <a:schemeClr val="accent5">
                    <a:lumMod val="75000"/>
                  </a:schemeClr>
                </a:solidFill>
              </a:rPr>
              <a:t>PLD = 1200ms</a:t>
            </a:r>
          </a:p>
        </p:txBody>
      </p:sp>
      <p:sp>
        <p:nvSpPr>
          <p:cNvPr id="18" name="TextBox 17">
            <a:extLst>
              <a:ext uri="{FF2B5EF4-FFF2-40B4-BE49-F238E27FC236}">
                <a16:creationId xmlns:a16="http://schemas.microsoft.com/office/drawing/2014/main" id="{9E7F2936-9B6A-EE6F-FD00-EB23B1083134}"/>
              </a:ext>
            </a:extLst>
          </p:cNvPr>
          <p:cNvSpPr txBox="1"/>
          <p:nvPr/>
        </p:nvSpPr>
        <p:spPr>
          <a:xfrm>
            <a:off x="9673319" y="3341443"/>
            <a:ext cx="2204581" cy="646331"/>
          </a:xfrm>
          <a:prstGeom prst="rect">
            <a:avLst/>
          </a:prstGeom>
          <a:noFill/>
        </p:spPr>
        <p:txBody>
          <a:bodyPr wrap="square" rtlCol="0">
            <a:spAutoFit/>
          </a:bodyPr>
          <a:lstStyle/>
          <a:p>
            <a:pPr algn="ctr"/>
            <a:r>
              <a:rPr lang="en-CA" dirty="0">
                <a:solidFill>
                  <a:schemeClr val="accent5">
                    <a:lumMod val="75000"/>
                  </a:schemeClr>
                </a:solidFill>
              </a:rPr>
              <a:t>Subtraction Image 5</a:t>
            </a:r>
          </a:p>
          <a:p>
            <a:pPr algn="ctr"/>
            <a:r>
              <a:rPr lang="en-CA" dirty="0">
                <a:solidFill>
                  <a:schemeClr val="accent5">
                    <a:lumMod val="75000"/>
                  </a:schemeClr>
                </a:solidFill>
              </a:rPr>
              <a:t>PLD = 200ms</a:t>
            </a:r>
          </a:p>
        </p:txBody>
      </p:sp>
      <p:sp>
        <p:nvSpPr>
          <p:cNvPr id="3" name="Slide Number Placeholder 2">
            <a:extLst>
              <a:ext uri="{FF2B5EF4-FFF2-40B4-BE49-F238E27FC236}">
                <a16:creationId xmlns:a16="http://schemas.microsoft.com/office/drawing/2014/main" id="{011314D5-1D0B-CFBB-FCC6-62AEEFDA8E24}"/>
              </a:ext>
            </a:extLst>
          </p:cNvPr>
          <p:cNvSpPr>
            <a:spLocks noGrp="1"/>
          </p:cNvSpPr>
          <p:nvPr>
            <p:ph type="sldNum" sz="quarter" idx="12"/>
          </p:nvPr>
        </p:nvSpPr>
        <p:spPr/>
        <p:txBody>
          <a:bodyPr/>
          <a:lstStyle/>
          <a:p>
            <a:fld id="{2ADFD679-BBBC-0F4A-9A50-CED9F3CB3897}" type="slidenum">
              <a:rPr lang="en-CA" smtClean="0"/>
              <a:t>25</a:t>
            </a:fld>
            <a:endParaRPr lang="en-CA"/>
          </a:p>
        </p:txBody>
      </p:sp>
      <p:pic>
        <p:nvPicPr>
          <p:cNvPr id="26" name="Picture 25">
            <a:extLst>
              <a:ext uri="{FF2B5EF4-FFF2-40B4-BE49-F238E27FC236}">
                <a16:creationId xmlns:a16="http://schemas.microsoft.com/office/drawing/2014/main" id="{1ABE3EA1-E05F-09BB-929E-259FE3903021}"/>
              </a:ext>
            </a:extLst>
          </p:cNvPr>
          <p:cNvPicPr>
            <a:picLocks noChangeAspect="1"/>
          </p:cNvPicPr>
          <p:nvPr/>
        </p:nvPicPr>
        <p:blipFill>
          <a:blip r:embed="rId2"/>
          <a:stretch>
            <a:fillRect/>
          </a:stretch>
        </p:blipFill>
        <p:spPr>
          <a:xfrm>
            <a:off x="273239" y="1714137"/>
            <a:ext cx="7120212" cy="4547274"/>
          </a:xfrm>
          <a:prstGeom prst="rect">
            <a:avLst/>
          </a:prstGeom>
        </p:spPr>
      </p:pic>
      <p:pic>
        <p:nvPicPr>
          <p:cNvPr id="30" name="Picture 29" descr="A close up of a black and white photo of a bear&#10;&#10;AI-generated content may be incorrect.">
            <a:extLst>
              <a:ext uri="{FF2B5EF4-FFF2-40B4-BE49-F238E27FC236}">
                <a16:creationId xmlns:a16="http://schemas.microsoft.com/office/drawing/2014/main" id="{185474CF-1352-5636-1530-01B55970347D}"/>
              </a:ext>
            </a:extLst>
          </p:cNvPr>
          <p:cNvPicPr>
            <a:picLocks noChangeAspect="1"/>
          </p:cNvPicPr>
          <p:nvPr/>
        </p:nvPicPr>
        <p:blipFill>
          <a:blip r:embed="rId3"/>
          <a:stretch>
            <a:fillRect/>
          </a:stretch>
        </p:blipFill>
        <p:spPr>
          <a:xfrm>
            <a:off x="7873296" y="1011456"/>
            <a:ext cx="1474607" cy="2217496"/>
          </a:xfrm>
          <a:prstGeom prst="rect">
            <a:avLst/>
          </a:prstGeom>
        </p:spPr>
      </p:pic>
      <p:pic>
        <p:nvPicPr>
          <p:cNvPr id="32" name="Picture 31" descr="A close up of a face&#10;&#10;AI-generated content may be incorrect.">
            <a:extLst>
              <a:ext uri="{FF2B5EF4-FFF2-40B4-BE49-F238E27FC236}">
                <a16:creationId xmlns:a16="http://schemas.microsoft.com/office/drawing/2014/main" id="{1730EB20-42A2-B60D-97C3-4E08B5F087A6}"/>
              </a:ext>
            </a:extLst>
          </p:cNvPr>
          <p:cNvPicPr>
            <a:picLocks noChangeAspect="1"/>
          </p:cNvPicPr>
          <p:nvPr/>
        </p:nvPicPr>
        <p:blipFill>
          <a:blip r:embed="rId4"/>
          <a:stretch>
            <a:fillRect/>
          </a:stretch>
        </p:blipFill>
        <p:spPr>
          <a:xfrm>
            <a:off x="9920782" y="1027906"/>
            <a:ext cx="1585038" cy="2211956"/>
          </a:xfrm>
          <a:prstGeom prst="rect">
            <a:avLst/>
          </a:prstGeom>
        </p:spPr>
      </p:pic>
      <p:pic>
        <p:nvPicPr>
          <p:cNvPr id="34" name="Picture 33" descr="A close-up&#10;&#10;AI-generated content may be incorrect.">
            <a:extLst>
              <a:ext uri="{FF2B5EF4-FFF2-40B4-BE49-F238E27FC236}">
                <a16:creationId xmlns:a16="http://schemas.microsoft.com/office/drawing/2014/main" id="{AF153DDA-6603-5B18-0ACC-8A8C862B23E3}"/>
              </a:ext>
            </a:extLst>
          </p:cNvPr>
          <p:cNvPicPr>
            <a:picLocks noChangeAspect="1"/>
          </p:cNvPicPr>
          <p:nvPr/>
        </p:nvPicPr>
        <p:blipFill>
          <a:blip r:embed="rId5"/>
          <a:stretch>
            <a:fillRect/>
          </a:stretch>
        </p:blipFill>
        <p:spPr>
          <a:xfrm>
            <a:off x="7897109" y="4163022"/>
            <a:ext cx="1520015" cy="2274309"/>
          </a:xfrm>
          <a:prstGeom prst="rect">
            <a:avLst/>
          </a:prstGeom>
        </p:spPr>
      </p:pic>
      <p:pic>
        <p:nvPicPr>
          <p:cNvPr id="36" name="Picture 35" descr="A close up of a black object&#10;&#10;AI-generated content may be incorrect.">
            <a:extLst>
              <a:ext uri="{FF2B5EF4-FFF2-40B4-BE49-F238E27FC236}">
                <a16:creationId xmlns:a16="http://schemas.microsoft.com/office/drawing/2014/main" id="{F0C32022-7947-CE04-1323-EAC55761FCB7}"/>
              </a:ext>
            </a:extLst>
          </p:cNvPr>
          <p:cNvPicPr>
            <a:picLocks noChangeAspect="1"/>
          </p:cNvPicPr>
          <p:nvPr/>
        </p:nvPicPr>
        <p:blipFill>
          <a:blip r:embed="rId6"/>
          <a:stretch>
            <a:fillRect/>
          </a:stretch>
        </p:blipFill>
        <p:spPr>
          <a:xfrm>
            <a:off x="9982200" y="4174091"/>
            <a:ext cx="1618306" cy="2263240"/>
          </a:xfrm>
          <a:prstGeom prst="rect">
            <a:avLst/>
          </a:prstGeom>
        </p:spPr>
      </p:pic>
    </p:spTree>
    <p:extLst>
      <p:ext uri="{BB962C8B-B14F-4D97-AF65-F5344CB8AC3E}">
        <p14:creationId xmlns:p14="http://schemas.microsoft.com/office/powerpoint/2010/main" val="114291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CEB3-5039-0EA4-25FB-5D85535BFD6C}"/>
              </a:ext>
            </a:extLst>
          </p:cNvPr>
          <p:cNvSpPr>
            <a:spLocks noGrp="1"/>
          </p:cNvSpPr>
          <p:nvPr>
            <p:ph type="title"/>
          </p:nvPr>
        </p:nvSpPr>
        <p:spPr/>
        <p:txBody>
          <a:bodyPr/>
          <a:lstStyle/>
          <a:p>
            <a:r>
              <a:rPr lang="en-CA" dirty="0"/>
              <a:t>Step 5: Generate Brain Mask</a:t>
            </a:r>
          </a:p>
        </p:txBody>
      </p:sp>
      <p:sp>
        <p:nvSpPr>
          <p:cNvPr id="3" name="Content Placeholder 2">
            <a:extLst>
              <a:ext uri="{FF2B5EF4-FFF2-40B4-BE49-F238E27FC236}">
                <a16:creationId xmlns:a16="http://schemas.microsoft.com/office/drawing/2014/main" id="{47B7D4D0-EE6B-F45B-DCAE-DBA3B8537503}"/>
              </a:ext>
            </a:extLst>
          </p:cNvPr>
          <p:cNvSpPr>
            <a:spLocks noGrp="1"/>
          </p:cNvSpPr>
          <p:nvPr>
            <p:ph idx="1"/>
          </p:nvPr>
        </p:nvSpPr>
        <p:spPr>
          <a:xfrm>
            <a:off x="100208" y="1762669"/>
            <a:ext cx="12191999" cy="4895850"/>
          </a:xfrm>
        </p:spPr>
        <p:txBody>
          <a:bodyPr>
            <a:normAutofit lnSpcReduction="10000"/>
          </a:bodyPr>
          <a:lstStyle/>
          <a:p>
            <a:pPr marL="0" indent="0">
              <a:buNone/>
            </a:pPr>
            <a:r>
              <a:rPr lang="en-CA" dirty="0"/>
              <a:t>bet T1_defaced.nii.gz T1w_brain.nii.gz </a:t>
            </a:r>
          </a:p>
          <a:p>
            <a:pPr marL="0" indent="0">
              <a:buNone/>
            </a:pPr>
            <a:endParaRPr lang="en-CA" dirty="0"/>
          </a:p>
          <a:p>
            <a:pPr marL="0" indent="0">
              <a:buNone/>
            </a:pPr>
            <a:r>
              <a:rPr lang="en-CA" dirty="0"/>
              <a:t>flirt  -in T1w_brain.nii.gz –ref </a:t>
            </a:r>
            <a:r>
              <a:rPr lang="en-CA" dirty="0" err="1"/>
              <a:t>subtraction_image</a:t>
            </a:r>
            <a:r>
              <a:rPr lang="en-CA" dirty="0"/>
              <a:t> .</a:t>
            </a:r>
            <a:r>
              <a:rPr lang="en-CA" dirty="0" err="1"/>
              <a:t>nii.gz</a:t>
            </a:r>
            <a:r>
              <a:rPr lang="en-CA" dirty="0"/>
              <a:t> –T1w2asl.nii.gz –</a:t>
            </a:r>
            <a:r>
              <a:rPr lang="en-CA" dirty="0" err="1"/>
              <a:t>omat</a:t>
            </a:r>
            <a:r>
              <a:rPr lang="en-CA" dirty="0"/>
              <a:t> T1w2asl.mat</a:t>
            </a:r>
          </a:p>
          <a:p>
            <a:pPr marL="0" indent="0">
              <a:buNone/>
            </a:pPr>
            <a:endParaRPr lang="en-CA" dirty="0"/>
          </a:p>
          <a:p>
            <a:pPr marL="0" indent="0">
              <a:buNone/>
            </a:pPr>
            <a:r>
              <a:rPr lang="en-CA" dirty="0"/>
              <a:t>flirt -in T1w_brain_mask.nii.gz -ref </a:t>
            </a:r>
            <a:r>
              <a:rPr lang="en-CA" dirty="0" err="1"/>
              <a:t>asl.nii.gz</a:t>
            </a:r>
            <a:r>
              <a:rPr lang="en-CA" dirty="0"/>
              <a:t> \</a:t>
            </a:r>
          </a:p>
          <a:p>
            <a:pPr marL="0" indent="0">
              <a:buNone/>
            </a:pPr>
            <a:r>
              <a:rPr lang="en-CA" dirty="0"/>
              <a:t>      -out T1w_brain_mask_in_asl.nii.gz \</a:t>
            </a:r>
          </a:p>
          <a:p>
            <a:pPr marL="0" indent="0">
              <a:buNone/>
            </a:pPr>
            <a:r>
              <a:rPr lang="en-CA" dirty="0"/>
              <a:t>      -</a:t>
            </a:r>
            <a:r>
              <a:rPr lang="en-CA" dirty="0" err="1"/>
              <a:t>applyxfm</a:t>
            </a:r>
            <a:r>
              <a:rPr lang="en-CA" dirty="0"/>
              <a:t> -</a:t>
            </a:r>
            <a:r>
              <a:rPr lang="en-CA" dirty="0" err="1"/>
              <a:t>init</a:t>
            </a:r>
            <a:r>
              <a:rPr lang="en-CA" dirty="0"/>
              <a:t> T1w2asl.mat -</a:t>
            </a:r>
            <a:r>
              <a:rPr lang="en-CA" dirty="0" err="1"/>
              <a:t>interp</a:t>
            </a:r>
            <a:r>
              <a:rPr lang="en-CA" dirty="0"/>
              <a:t> </a:t>
            </a:r>
            <a:r>
              <a:rPr lang="en-CA" dirty="0" err="1"/>
              <a:t>nearestneighbour</a:t>
            </a:r>
            <a:endParaRPr lang="en-CA" dirty="0"/>
          </a:p>
          <a:p>
            <a:pPr marL="0" indent="0">
              <a:buNone/>
            </a:pPr>
            <a:endParaRPr lang="en-CA" dirty="0"/>
          </a:p>
          <a:p>
            <a:pPr marL="0" indent="0">
              <a:buNone/>
            </a:pPr>
            <a:r>
              <a:rPr lang="en-CA" dirty="0" err="1"/>
              <a:t>fslmaths</a:t>
            </a:r>
            <a:r>
              <a:rPr lang="en-CA" dirty="0"/>
              <a:t> T1w_brain_mask_in_asl.nii.gz –bin T1w_brain_mask_in_asl_bin.nii.gz</a:t>
            </a:r>
          </a:p>
        </p:txBody>
      </p:sp>
      <p:sp>
        <p:nvSpPr>
          <p:cNvPr id="4" name="Slide Number Placeholder 3">
            <a:extLst>
              <a:ext uri="{FF2B5EF4-FFF2-40B4-BE49-F238E27FC236}">
                <a16:creationId xmlns:a16="http://schemas.microsoft.com/office/drawing/2014/main" id="{9976452D-347D-2C76-613E-CBE8644C4928}"/>
              </a:ext>
            </a:extLst>
          </p:cNvPr>
          <p:cNvSpPr>
            <a:spLocks noGrp="1"/>
          </p:cNvSpPr>
          <p:nvPr>
            <p:ph type="sldNum" sz="quarter" idx="12"/>
          </p:nvPr>
        </p:nvSpPr>
        <p:spPr/>
        <p:txBody>
          <a:bodyPr/>
          <a:lstStyle/>
          <a:p>
            <a:fld id="{2ADFD679-BBBC-0F4A-9A50-CED9F3CB3897}" type="slidenum">
              <a:rPr lang="en-CA" smtClean="0"/>
              <a:t>26</a:t>
            </a:fld>
            <a:endParaRPr lang="en-CA"/>
          </a:p>
        </p:txBody>
      </p:sp>
    </p:spTree>
    <p:extLst>
      <p:ext uri="{BB962C8B-B14F-4D97-AF65-F5344CB8AC3E}">
        <p14:creationId xmlns:p14="http://schemas.microsoft.com/office/powerpoint/2010/main" val="152744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BF9E2-30CF-6804-A6F1-5C4B76A78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24EEF2-976B-F3B2-2E8D-2F89B8494F67}"/>
              </a:ext>
            </a:extLst>
          </p:cNvPr>
          <p:cNvSpPr>
            <a:spLocks noGrp="1"/>
          </p:cNvSpPr>
          <p:nvPr>
            <p:ph type="title"/>
          </p:nvPr>
        </p:nvSpPr>
        <p:spPr/>
        <p:txBody>
          <a:bodyPr/>
          <a:lstStyle/>
          <a:p>
            <a:r>
              <a:rPr lang="en-CA" dirty="0">
                <a:solidFill>
                  <a:schemeClr val="accent5">
                    <a:lumMod val="75000"/>
                  </a:schemeClr>
                </a:solidFill>
              </a:rPr>
              <a:t>Exercise: </a:t>
            </a:r>
          </a:p>
        </p:txBody>
      </p:sp>
      <p:sp>
        <p:nvSpPr>
          <p:cNvPr id="3" name="Content Placeholder 2">
            <a:extLst>
              <a:ext uri="{FF2B5EF4-FFF2-40B4-BE49-F238E27FC236}">
                <a16:creationId xmlns:a16="http://schemas.microsoft.com/office/drawing/2014/main" id="{5407C11E-DC2B-AC24-6889-FD9C9E324040}"/>
              </a:ext>
            </a:extLst>
          </p:cNvPr>
          <p:cNvSpPr>
            <a:spLocks noGrp="1"/>
          </p:cNvSpPr>
          <p:nvPr>
            <p:ph idx="1"/>
          </p:nvPr>
        </p:nvSpPr>
        <p:spPr>
          <a:xfrm>
            <a:off x="838200" y="1743645"/>
            <a:ext cx="10515600" cy="4351338"/>
          </a:xfrm>
        </p:spPr>
        <p:txBody>
          <a:bodyPr>
            <a:normAutofit/>
          </a:bodyPr>
          <a:lstStyle/>
          <a:p>
            <a:pPr marL="0" indent="0">
              <a:buNone/>
            </a:pPr>
            <a:r>
              <a:rPr lang="en-CA" dirty="0">
                <a:solidFill>
                  <a:schemeClr val="accent5">
                    <a:lumMod val="75000"/>
                  </a:schemeClr>
                </a:solidFill>
              </a:rPr>
              <a:t>1. Generate a brain mask using the previous commands</a:t>
            </a:r>
          </a:p>
          <a:p>
            <a:pPr marL="0" indent="0">
              <a:buNone/>
            </a:pPr>
            <a:endParaRPr lang="en-CA" dirty="0">
              <a:solidFill>
                <a:schemeClr val="accent5">
                  <a:lumMod val="75000"/>
                </a:schemeClr>
              </a:solidFill>
            </a:endParaRPr>
          </a:p>
          <a:p>
            <a:pPr marL="0" indent="0">
              <a:buNone/>
            </a:pPr>
            <a:r>
              <a:rPr lang="en-CA" dirty="0">
                <a:solidFill>
                  <a:schemeClr val="accent5">
                    <a:lumMod val="75000"/>
                  </a:schemeClr>
                </a:solidFill>
              </a:rPr>
              <a:t>2. Open </a:t>
            </a:r>
            <a:r>
              <a:rPr lang="en-CA" dirty="0" err="1">
                <a:solidFill>
                  <a:schemeClr val="accent5">
                    <a:lumMod val="75000"/>
                  </a:schemeClr>
                </a:solidFill>
              </a:rPr>
              <a:t>fsleyes</a:t>
            </a:r>
            <a:r>
              <a:rPr lang="en-CA" dirty="0">
                <a:solidFill>
                  <a:schemeClr val="accent5">
                    <a:lumMod val="75000"/>
                  </a:schemeClr>
                </a:solidFill>
              </a:rPr>
              <a:t> and overlay the subtraction image series over the mask. How is the alignment? </a:t>
            </a:r>
          </a:p>
          <a:p>
            <a:pPr marL="514350" indent="-514350">
              <a:buAutoNum type="arabicPeriod"/>
            </a:pPr>
            <a:endParaRPr lang="en-CA" dirty="0">
              <a:solidFill>
                <a:schemeClr val="accent5">
                  <a:lumMod val="75000"/>
                </a:schemeClr>
              </a:solidFill>
            </a:endParaRPr>
          </a:p>
        </p:txBody>
      </p:sp>
      <p:sp>
        <p:nvSpPr>
          <p:cNvPr id="4" name="Slide Number Placeholder 3">
            <a:extLst>
              <a:ext uri="{FF2B5EF4-FFF2-40B4-BE49-F238E27FC236}">
                <a16:creationId xmlns:a16="http://schemas.microsoft.com/office/drawing/2014/main" id="{B2185E2A-BDE4-2499-B38E-9A91CE3FD266}"/>
              </a:ext>
            </a:extLst>
          </p:cNvPr>
          <p:cNvSpPr>
            <a:spLocks noGrp="1"/>
          </p:cNvSpPr>
          <p:nvPr>
            <p:ph type="sldNum" sz="quarter" idx="12"/>
          </p:nvPr>
        </p:nvSpPr>
        <p:spPr/>
        <p:txBody>
          <a:bodyPr/>
          <a:lstStyle/>
          <a:p>
            <a:fld id="{2ADFD679-BBBC-0F4A-9A50-CED9F3CB3897}" type="slidenum">
              <a:rPr lang="en-CA" smtClean="0"/>
              <a:t>27</a:t>
            </a:fld>
            <a:endParaRPr lang="en-CA"/>
          </a:p>
        </p:txBody>
      </p:sp>
    </p:spTree>
    <p:extLst>
      <p:ext uri="{BB962C8B-B14F-4D97-AF65-F5344CB8AC3E}">
        <p14:creationId xmlns:p14="http://schemas.microsoft.com/office/powerpoint/2010/main" val="252445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57B07-16A2-B41E-65D1-F60A22F3A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2941B-B6C6-392F-DEF4-F71C32187AF2}"/>
              </a:ext>
            </a:extLst>
          </p:cNvPr>
          <p:cNvSpPr>
            <a:spLocks noGrp="1"/>
          </p:cNvSpPr>
          <p:nvPr>
            <p:ph type="title"/>
          </p:nvPr>
        </p:nvSpPr>
        <p:spPr/>
        <p:txBody>
          <a:bodyPr/>
          <a:lstStyle/>
          <a:p>
            <a:r>
              <a:rPr lang="en-CA" dirty="0"/>
              <a:t>Step 5: Generate Brain Mask</a:t>
            </a:r>
          </a:p>
        </p:txBody>
      </p:sp>
      <p:sp>
        <p:nvSpPr>
          <p:cNvPr id="3" name="Content Placeholder 2">
            <a:extLst>
              <a:ext uri="{FF2B5EF4-FFF2-40B4-BE49-F238E27FC236}">
                <a16:creationId xmlns:a16="http://schemas.microsoft.com/office/drawing/2014/main" id="{F4EA48F9-F438-25A5-8E6A-7DE67758B648}"/>
              </a:ext>
            </a:extLst>
          </p:cNvPr>
          <p:cNvSpPr>
            <a:spLocks noGrp="1"/>
          </p:cNvSpPr>
          <p:nvPr>
            <p:ph idx="1"/>
          </p:nvPr>
        </p:nvSpPr>
        <p:spPr>
          <a:xfrm>
            <a:off x="100208" y="1762669"/>
            <a:ext cx="12191999" cy="4895850"/>
          </a:xfrm>
        </p:spPr>
        <p:txBody>
          <a:bodyPr>
            <a:normAutofit lnSpcReduction="10000"/>
          </a:bodyPr>
          <a:lstStyle/>
          <a:p>
            <a:pPr marL="0" indent="0">
              <a:buNone/>
            </a:pPr>
            <a:r>
              <a:rPr lang="en-CA" dirty="0"/>
              <a:t>bet T1_defaced.nii.gz T1w_brain.nii.gz </a:t>
            </a:r>
          </a:p>
          <a:p>
            <a:pPr marL="0" indent="0">
              <a:buNone/>
            </a:pPr>
            <a:endParaRPr lang="en-CA" dirty="0"/>
          </a:p>
          <a:p>
            <a:pPr marL="0" indent="0">
              <a:buNone/>
            </a:pPr>
            <a:r>
              <a:rPr lang="en-CA" dirty="0"/>
              <a:t>flirt  -in T1w_brain.nii.gz –ref </a:t>
            </a:r>
            <a:r>
              <a:rPr lang="en-CA" dirty="0" err="1"/>
              <a:t>subtraction_image</a:t>
            </a:r>
            <a:r>
              <a:rPr lang="en-CA" dirty="0"/>
              <a:t> .</a:t>
            </a:r>
            <a:r>
              <a:rPr lang="en-CA" dirty="0" err="1"/>
              <a:t>nii.gz</a:t>
            </a:r>
            <a:r>
              <a:rPr lang="en-CA" dirty="0"/>
              <a:t> –T1w2asl.nii.gz –</a:t>
            </a:r>
            <a:r>
              <a:rPr lang="en-CA" dirty="0" err="1"/>
              <a:t>omat</a:t>
            </a:r>
            <a:r>
              <a:rPr lang="en-CA" dirty="0"/>
              <a:t> T1w2asl.mat</a:t>
            </a:r>
          </a:p>
          <a:p>
            <a:pPr marL="0" indent="0">
              <a:buNone/>
            </a:pPr>
            <a:endParaRPr lang="en-CA" dirty="0"/>
          </a:p>
          <a:p>
            <a:pPr marL="0" indent="0">
              <a:buNone/>
            </a:pPr>
            <a:r>
              <a:rPr lang="en-CA" dirty="0"/>
              <a:t>flirt -in T1w_brain_mask.nii.gz -ref </a:t>
            </a:r>
            <a:r>
              <a:rPr lang="en-CA" dirty="0" err="1"/>
              <a:t>asl.nii.gz</a:t>
            </a:r>
            <a:r>
              <a:rPr lang="en-CA" dirty="0"/>
              <a:t> \</a:t>
            </a:r>
          </a:p>
          <a:p>
            <a:pPr marL="0" indent="0">
              <a:buNone/>
            </a:pPr>
            <a:r>
              <a:rPr lang="en-CA" dirty="0"/>
              <a:t>      -out T1w_brain_mask_in_asl.nii.gz \</a:t>
            </a:r>
          </a:p>
          <a:p>
            <a:pPr marL="0" indent="0">
              <a:buNone/>
            </a:pPr>
            <a:r>
              <a:rPr lang="en-CA" dirty="0"/>
              <a:t>      -</a:t>
            </a:r>
            <a:r>
              <a:rPr lang="en-CA" dirty="0" err="1"/>
              <a:t>applyxfm</a:t>
            </a:r>
            <a:r>
              <a:rPr lang="en-CA" dirty="0"/>
              <a:t> -</a:t>
            </a:r>
            <a:r>
              <a:rPr lang="en-CA" dirty="0" err="1"/>
              <a:t>init</a:t>
            </a:r>
            <a:r>
              <a:rPr lang="en-CA" dirty="0"/>
              <a:t> T1w2asl.mat -</a:t>
            </a:r>
            <a:r>
              <a:rPr lang="en-CA" dirty="0" err="1"/>
              <a:t>interp</a:t>
            </a:r>
            <a:r>
              <a:rPr lang="en-CA" dirty="0"/>
              <a:t> </a:t>
            </a:r>
            <a:r>
              <a:rPr lang="en-CA" dirty="0" err="1"/>
              <a:t>nearestneighbour</a:t>
            </a:r>
            <a:endParaRPr lang="en-CA" dirty="0"/>
          </a:p>
          <a:p>
            <a:pPr marL="0" indent="0">
              <a:buNone/>
            </a:pPr>
            <a:endParaRPr lang="en-CA" dirty="0"/>
          </a:p>
          <a:p>
            <a:pPr marL="0" indent="0">
              <a:buNone/>
            </a:pPr>
            <a:r>
              <a:rPr lang="en-CA" dirty="0" err="1"/>
              <a:t>fslmaths</a:t>
            </a:r>
            <a:r>
              <a:rPr lang="en-CA" dirty="0"/>
              <a:t> T1w_brain_mask_in_asl.nii.gz –bin T1w_brain_mask_in_asl_bin.nii.gz</a:t>
            </a:r>
          </a:p>
        </p:txBody>
      </p:sp>
      <p:sp>
        <p:nvSpPr>
          <p:cNvPr id="4" name="Slide Number Placeholder 3">
            <a:extLst>
              <a:ext uri="{FF2B5EF4-FFF2-40B4-BE49-F238E27FC236}">
                <a16:creationId xmlns:a16="http://schemas.microsoft.com/office/drawing/2014/main" id="{2443997C-498F-415D-B557-377A516A11EE}"/>
              </a:ext>
            </a:extLst>
          </p:cNvPr>
          <p:cNvSpPr>
            <a:spLocks noGrp="1"/>
          </p:cNvSpPr>
          <p:nvPr>
            <p:ph type="sldNum" sz="quarter" idx="12"/>
          </p:nvPr>
        </p:nvSpPr>
        <p:spPr/>
        <p:txBody>
          <a:bodyPr/>
          <a:lstStyle/>
          <a:p>
            <a:fld id="{2ADFD679-BBBC-0F4A-9A50-CED9F3CB3897}" type="slidenum">
              <a:rPr lang="en-CA" smtClean="0"/>
              <a:t>28</a:t>
            </a:fld>
            <a:endParaRPr lang="en-CA"/>
          </a:p>
        </p:txBody>
      </p:sp>
    </p:spTree>
    <p:extLst>
      <p:ext uri="{BB962C8B-B14F-4D97-AF65-F5344CB8AC3E}">
        <p14:creationId xmlns:p14="http://schemas.microsoft.com/office/powerpoint/2010/main" val="23949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86705-DA21-7C0F-BD7E-A645312B0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33C66-DFE3-D575-6AE9-36FD7B07CAC8}"/>
              </a:ext>
            </a:extLst>
          </p:cNvPr>
          <p:cNvSpPr>
            <a:spLocks noGrp="1"/>
          </p:cNvSpPr>
          <p:nvPr>
            <p:ph type="title"/>
          </p:nvPr>
        </p:nvSpPr>
        <p:spPr/>
        <p:txBody>
          <a:bodyPr/>
          <a:lstStyle/>
          <a:p>
            <a:r>
              <a:rPr lang="en-CA" dirty="0">
                <a:solidFill>
                  <a:schemeClr val="accent5">
                    <a:lumMod val="75000"/>
                  </a:schemeClr>
                </a:solidFill>
              </a:rPr>
              <a:t>Exercise: </a:t>
            </a:r>
          </a:p>
        </p:txBody>
      </p:sp>
      <p:pic>
        <p:nvPicPr>
          <p:cNvPr id="6" name="Content Placeholder 5" descr="A screenshot of a computer&#10;&#10;AI-generated content may be incorrect.">
            <a:extLst>
              <a:ext uri="{FF2B5EF4-FFF2-40B4-BE49-F238E27FC236}">
                <a16:creationId xmlns:a16="http://schemas.microsoft.com/office/drawing/2014/main" id="{D735F218-BDC9-C05A-3917-B19200CFAAFE}"/>
              </a:ext>
            </a:extLst>
          </p:cNvPr>
          <p:cNvPicPr>
            <a:picLocks noGrp="1" noChangeAspect="1"/>
          </p:cNvPicPr>
          <p:nvPr>
            <p:ph idx="1"/>
          </p:nvPr>
        </p:nvPicPr>
        <p:blipFill>
          <a:blip r:embed="rId2"/>
          <a:stretch>
            <a:fillRect/>
          </a:stretch>
        </p:blipFill>
        <p:spPr>
          <a:xfrm>
            <a:off x="1906250" y="1293984"/>
            <a:ext cx="8379500" cy="5427491"/>
          </a:xfrm>
        </p:spPr>
      </p:pic>
      <p:sp>
        <p:nvSpPr>
          <p:cNvPr id="4" name="Slide Number Placeholder 3">
            <a:extLst>
              <a:ext uri="{FF2B5EF4-FFF2-40B4-BE49-F238E27FC236}">
                <a16:creationId xmlns:a16="http://schemas.microsoft.com/office/drawing/2014/main" id="{E846D8C1-F071-6D7C-6A9F-9DB36BBFAE3D}"/>
              </a:ext>
            </a:extLst>
          </p:cNvPr>
          <p:cNvSpPr>
            <a:spLocks noGrp="1"/>
          </p:cNvSpPr>
          <p:nvPr>
            <p:ph type="sldNum" sz="quarter" idx="12"/>
          </p:nvPr>
        </p:nvSpPr>
        <p:spPr/>
        <p:txBody>
          <a:bodyPr/>
          <a:lstStyle/>
          <a:p>
            <a:fld id="{2ADFD679-BBBC-0F4A-9A50-CED9F3CB3897}" type="slidenum">
              <a:rPr lang="en-CA" smtClean="0"/>
              <a:t>29</a:t>
            </a:fld>
            <a:endParaRPr lang="en-CA"/>
          </a:p>
        </p:txBody>
      </p:sp>
    </p:spTree>
    <p:extLst>
      <p:ext uri="{BB962C8B-B14F-4D97-AF65-F5344CB8AC3E}">
        <p14:creationId xmlns:p14="http://schemas.microsoft.com/office/powerpoint/2010/main" val="251776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268A-EBB9-3400-3B6F-96A9ABFCB511}"/>
              </a:ext>
            </a:extLst>
          </p:cNvPr>
          <p:cNvSpPr>
            <a:spLocks noGrp="1"/>
          </p:cNvSpPr>
          <p:nvPr>
            <p:ph type="title"/>
          </p:nvPr>
        </p:nvSpPr>
        <p:spPr/>
        <p:txBody>
          <a:bodyPr/>
          <a:lstStyle/>
          <a:p>
            <a:r>
              <a:rPr lang="en-CA" dirty="0"/>
              <a:t>Part I: Theory Refresher</a:t>
            </a:r>
          </a:p>
        </p:txBody>
      </p:sp>
      <p:sp>
        <p:nvSpPr>
          <p:cNvPr id="3" name="Text Placeholder 2">
            <a:extLst>
              <a:ext uri="{FF2B5EF4-FFF2-40B4-BE49-F238E27FC236}">
                <a16:creationId xmlns:a16="http://schemas.microsoft.com/office/drawing/2014/main" id="{833AAC4D-4CBD-9152-E779-24C79AB7A08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72FEA61-421F-6137-573A-33AEAE6DDBA9}"/>
              </a:ext>
            </a:extLst>
          </p:cNvPr>
          <p:cNvSpPr>
            <a:spLocks noGrp="1"/>
          </p:cNvSpPr>
          <p:nvPr>
            <p:ph type="sldNum" sz="quarter" idx="12"/>
          </p:nvPr>
        </p:nvSpPr>
        <p:spPr/>
        <p:txBody>
          <a:bodyPr/>
          <a:lstStyle/>
          <a:p>
            <a:fld id="{2ADFD679-BBBC-0F4A-9A50-CED9F3CB3897}" type="slidenum">
              <a:rPr lang="en-CA" smtClean="0"/>
              <a:t>3</a:t>
            </a:fld>
            <a:endParaRPr lang="en-CA"/>
          </a:p>
        </p:txBody>
      </p:sp>
    </p:spTree>
    <p:extLst>
      <p:ext uri="{BB962C8B-B14F-4D97-AF65-F5344CB8AC3E}">
        <p14:creationId xmlns:p14="http://schemas.microsoft.com/office/powerpoint/2010/main" val="380409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9C184-92E3-9909-F72D-EFC10ADFA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4A1FD-FCE4-1E6E-69CF-996CC31C08F8}"/>
              </a:ext>
            </a:extLst>
          </p:cNvPr>
          <p:cNvSpPr>
            <a:spLocks noGrp="1"/>
          </p:cNvSpPr>
          <p:nvPr>
            <p:ph type="title"/>
          </p:nvPr>
        </p:nvSpPr>
        <p:spPr/>
        <p:txBody>
          <a:bodyPr/>
          <a:lstStyle/>
          <a:p>
            <a:r>
              <a:rPr lang="en-CA" dirty="0"/>
              <a:t>Step 5b: Process Structural Image </a:t>
            </a:r>
          </a:p>
        </p:txBody>
      </p:sp>
      <p:sp>
        <p:nvSpPr>
          <p:cNvPr id="3" name="Content Placeholder 2">
            <a:extLst>
              <a:ext uri="{FF2B5EF4-FFF2-40B4-BE49-F238E27FC236}">
                <a16:creationId xmlns:a16="http://schemas.microsoft.com/office/drawing/2014/main" id="{69DC0C61-1CE4-4869-2A95-3E3CCEC83900}"/>
              </a:ext>
            </a:extLst>
          </p:cNvPr>
          <p:cNvSpPr>
            <a:spLocks noGrp="1"/>
          </p:cNvSpPr>
          <p:nvPr>
            <p:ph idx="1"/>
          </p:nvPr>
        </p:nvSpPr>
        <p:spPr>
          <a:xfrm>
            <a:off x="100208" y="1762669"/>
            <a:ext cx="12191999" cy="4895850"/>
          </a:xfrm>
        </p:spPr>
        <p:txBody>
          <a:bodyPr>
            <a:normAutofit fontScale="92500" lnSpcReduction="20000"/>
          </a:bodyPr>
          <a:lstStyle/>
          <a:p>
            <a:pPr marL="0" indent="0">
              <a:buNone/>
            </a:pPr>
            <a:r>
              <a:rPr lang="en-CA" dirty="0"/>
              <a:t>To be </a:t>
            </a:r>
            <a:r>
              <a:rPr lang="en-CA" u="sng" dirty="0"/>
              <a:t>even more thorough </a:t>
            </a:r>
            <a:r>
              <a:rPr lang="en-CA" dirty="0"/>
              <a:t>(though it takes </a:t>
            </a:r>
            <a:r>
              <a:rPr lang="en-CA" b="1" dirty="0"/>
              <a:t>much</a:t>
            </a:r>
            <a:r>
              <a:rPr lang="en-CA" dirty="0"/>
              <a:t> longer to run!), can using </a:t>
            </a:r>
            <a:r>
              <a:rPr lang="en-CA" i="1" dirty="0" err="1"/>
              <a:t>fsl_anat</a:t>
            </a:r>
            <a:r>
              <a:rPr lang="en-CA" dirty="0"/>
              <a:t> to process structural image prior to using it in the model </a:t>
            </a:r>
          </a:p>
          <a:p>
            <a:pPr marL="0" indent="0">
              <a:buNone/>
            </a:pPr>
            <a:endParaRPr lang="en-CA" dirty="0"/>
          </a:p>
          <a:p>
            <a:pPr marL="0" indent="0">
              <a:buNone/>
            </a:pPr>
            <a:r>
              <a:rPr lang="en-CA" dirty="0"/>
              <a:t>Command: </a:t>
            </a:r>
            <a:r>
              <a:rPr lang="en-CA" i="1" dirty="0" err="1"/>
              <a:t>fsl_anat</a:t>
            </a:r>
            <a:r>
              <a:rPr lang="en-CA" i="1" dirty="0"/>
              <a:t> –</a:t>
            </a:r>
            <a:r>
              <a:rPr lang="en-CA" i="1" dirty="0" err="1"/>
              <a:t>i</a:t>
            </a:r>
            <a:r>
              <a:rPr lang="en-CA" i="1" dirty="0"/>
              <a:t> T1_defaced.nii.gz </a:t>
            </a:r>
          </a:p>
          <a:p>
            <a:pPr marL="0" indent="0">
              <a:buNone/>
            </a:pPr>
            <a:endParaRPr lang="en-CA" i="1" dirty="0"/>
          </a:p>
          <a:p>
            <a:r>
              <a:rPr lang="en-CA" dirty="0"/>
              <a:t>Image reorientation to standard space</a:t>
            </a:r>
          </a:p>
          <a:p>
            <a:r>
              <a:rPr lang="en-CA" dirty="0"/>
              <a:t>Image cropping</a:t>
            </a:r>
            <a:endParaRPr lang="en-CA" i="1" dirty="0"/>
          </a:p>
          <a:p>
            <a:r>
              <a:rPr lang="en-CA" dirty="0"/>
              <a:t>Bias Correction</a:t>
            </a:r>
          </a:p>
          <a:p>
            <a:r>
              <a:rPr lang="en-CA" dirty="0"/>
              <a:t>Registration (using </a:t>
            </a:r>
            <a:r>
              <a:rPr lang="en-CA" i="1" dirty="0"/>
              <a:t>flirt</a:t>
            </a:r>
            <a:r>
              <a:rPr lang="en-CA" dirty="0"/>
              <a:t>)</a:t>
            </a:r>
          </a:p>
          <a:p>
            <a:r>
              <a:rPr lang="en-CA" dirty="0"/>
              <a:t>Brain extraction (using </a:t>
            </a:r>
            <a:r>
              <a:rPr lang="en-CA" i="1" dirty="0"/>
              <a:t>bet</a:t>
            </a:r>
            <a:r>
              <a:rPr lang="en-CA" dirty="0"/>
              <a:t>)</a:t>
            </a:r>
          </a:p>
          <a:p>
            <a:r>
              <a:rPr lang="en-CA" dirty="0"/>
              <a:t>Tissue segmentation (using </a:t>
            </a:r>
            <a:r>
              <a:rPr lang="en-CA" i="1" dirty="0"/>
              <a:t>fast</a:t>
            </a:r>
            <a:r>
              <a:rPr lang="en-CA" dirty="0"/>
              <a:t>)</a:t>
            </a:r>
          </a:p>
          <a:p>
            <a:r>
              <a:rPr lang="en-CA" dirty="0"/>
              <a:t>Subcortical segmentation (using first)</a:t>
            </a:r>
          </a:p>
        </p:txBody>
      </p:sp>
      <p:sp>
        <p:nvSpPr>
          <p:cNvPr id="4" name="Slide Number Placeholder 3">
            <a:extLst>
              <a:ext uri="{FF2B5EF4-FFF2-40B4-BE49-F238E27FC236}">
                <a16:creationId xmlns:a16="http://schemas.microsoft.com/office/drawing/2014/main" id="{22F55667-C2FC-C12C-9A49-B25BA935F953}"/>
              </a:ext>
            </a:extLst>
          </p:cNvPr>
          <p:cNvSpPr>
            <a:spLocks noGrp="1"/>
          </p:cNvSpPr>
          <p:nvPr>
            <p:ph type="sldNum" sz="quarter" idx="12"/>
          </p:nvPr>
        </p:nvSpPr>
        <p:spPr/>
        <p:txBody>
          <a:bodyPr/>
          <a:lstStyle/>
          <a:p>
            <a:fld id="{2ADFD679-BBBC-0F4A-9A50-CED9F3CB3897}" type="slidenum">
              <a:rPr lang="en-CA" smtClean="0"/>
              <a:t>30</a:t>
            </a:fld>
            <a:endParaRPr lang="en-CA"/>
          </a:p>
        </p:txBody>
      </p:sp>
    </p:spTree>
    <p:extLst>
      <p:ext uri="{BB962C8B-B14F-4D97-AF65-F5344CB8AC3E}">
        <p14:creationId xmlns:p14="http://schemas.microsoft.com/office/powerpoint/2010/main" val="584326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5C5AC-3B3E-90B7-D919-7A6C33862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774CA-6199-9A77-4491-F4889F274C02}"/>
              </a:ext>
            </a:extLst>
          </p:cNvPr>
          <p:cNvSpPr>
            <a:spLocks noGrp="1"/>
          </p:cNvSpPr>
          <p:nvPr>
            <p:ph type="title"/>
          </p:nvPr>
        </p:nvSpPr>
        <p:spPr/>
        <p:txBody>
          <a:bodyPr/>
          <a:lstStyle/>
          <a:p>
            <a:r>
              <a:rPr lang="en-CA" dirty="0"/>
              <a:t>Step 6: Bayesian Modelling to Estimate CBF and ATT</a:t>
            </a:r>
          </a:p>
        </p:txBody>
      </p:sp>
      <p:sp>
        <p:nvSpPr>
          <p:cNvPr id="3" name="Content Placeholder 2">
            <a:extLst>
              <a:ext uri="{FF2B5EF4-FFF2-40B4-BE49-F238E27FC236}">
                <a16:creationId xmlns:a16="http://schemas.microsoft.com/office/drawing/2014/main" id="{4F3CE60E-F40E-8633-696A-7783ADD3FCF4}"/>
              </a:ext>
            </a:extLst>
          </p:cNvPr>
          <p:cNvSpPr>
            <a:spLocks noGrp="1"/>
          </p:cNvSpPr>
          <p:nvPr>
            <p:ph idx="1"/>
          </p:nvPr>
        </p:nvSpPr>
        <p:spPr>
          <a:xfrm>
            <a:off x="838200" y="1753844"/>
            <a:ext cx="10515600" cy="5151372"/>
          </a:xfrm>
        </p:spPr>
        <p:txBody>
          <a:bodyPr>
            <a:normAutofit/>
          </a:bodyPr>
          <a:lstStyle/>
          <a:p>
            <a:pPr marL="0" indent="0">
              <a:buNone/>
            </a:pPr>
            <a:r>
              <a:rPr lang="en-CA" i="1" dirty="0" err="1"/>
              <a:t>oxford_asl</a:t>
            </a:r>
            <a:r>
              <a:rPr lang="en-CA" i="1" dirty="0"/>
              <a:t> -</a:t>
            </a:r>
            <a:r>
              <a:rPr lang="en-CA" i="1" dirty="0" err="1"/>
              <a:t>i</a:t>
            </a:r>
            <a:r>
              <a:rPr lang="en-CA" i="1" dirty="0"/>
              <a:t> </a:t>
            </a:r>
            <a:r>
              <a:rPr lang="en-CA" i="1" dirty="0" err="1"/>
              <a:t>perfusion_weighted.nii.gz</a:t>
            </a:r>
            <a:r>
              <a:rPr lang="en-CA" i="1" dirty="0"/>
              <a:t> \</a:t>
            </a:r>
          </a:p>
          <a:p>
            <a:pPr marL="0" indent="0">
              <a:buNone/>
            </a:pPr>
            <a:r>
              <a:rPr lang="en-CA" i="1" dirty="0"/>
              <a:t>  -o </a:t>
            </a:r>
            <a:r>
              <a:rPr lang="en-CA" i="1" dirty="0" err="1"/>
              <a:t>command_output</a:t>
            </a:r>
            <a:r>
              <a:rPr lang="en-CA" i="1" dirty="0"/>
              <a:t> \</a:t>
            </a:r>
          </a:p>
          <a:p>
            <a:pPr marL="0" indent="0">
              <a:buNone/>
            </a:pPr>
            <a:r>
              <a:rPr lang="en-CA" i="1" dirty="0"/>
              <a:t>  -c PDw_TR4190ms.nii.gz \</a:t>
            </a:r>
          </a:p>
          <a:p>
            <a:pPr marL="0" indent="0">
              <a:buNone/>
            </a:pPr>
            <a:r>
              <a:rPr lang="en-CA" i="1" dirty="0"/>
              <a:t>  --</a:t>
            </a:r>
            <a:r>
              <a:rPr lang="en-CA" i="1" dirty="0" err="1"/>
              <a:t>casl</a:t>
            </a:r>
            <a:r>
              <a:rPr lang="en-CA" i="1" dirty="0"/>
              <a:t> \</a:t>
            </a:r>
          </a:p>
          <a:p>
            <a:pPr marL="0" indent="0">
              <a:buNone/>
            </a:pPr>
            <a:r>
              <a:rPr lang="en-CA" i="1" dirty="0"/>
              <a:t>  --</a:t>
            </a:r>
            <a:r>
              <a:rPr lang="en-CA" i="1" dirty="0" err="1"/>
              <a:t>iaf</a:t>
            </a:r>
            <a:r>
              <a:rPr lang="en-CA" i="1" dirty="0"/>
              <a:t>=diff \</a:t>
            </a:r>
          </a:p>
          <a:p>
            <a:pPr marL="0" indent="0">
              <a:buNone/>
            </a:pPr>
            <a:r>
              <a:rPr lang="en-CA" i="1" dirty="0"/>
              <a:t>  --bolus=1.6 \</a:t>
            </a:r>
          </a:p>
          <a:p>
            <a:pPr marL="0" indent="0">
              <a:buNone/>
            </a:pPr>
            <a:r>
              <a:rPr lang="en-CA" i="1" dirty="0"/>
              <a:t>  --tr=4.19 \</a:t>
            </a:r>
          </a:p>
          <a:p>
            <a:pPr marL="0" indent="0">
              <a:buNone/>
            </a:pPr>
            <a:r>
              <a:rPr lang="en-CA" i="1" dirty="0"/>
              <a:t>  --tis=3.4,2.2,3.7,2.8,1.8 \</a:t>
            </a:r>
          </a:p>
          <a:p>
            <a:pPr marL="0" indent="0">
              <a:buNone/>
            </a:pPr>
            <a:r>
              <a:rPr lang="en-CA" i="1" dirty="0"/>
              <a:t>  --</a:t>
            </a:r>
            <a:r>
              <a:rPr lang="en-CA" i="1" dirty="0" err="1"/>
              <a:t>fslanat</a:t>
            </a:r>
            <a:r>
              <a:rPr lang="en-CA" i="1" dirty="0"/>
              <a:t>=T1_defaced.anat \</a:t>
            </a:r>
          </a:p>
        </p:txBody>
      </p:sp>
      <p:sp>
        <p:nvSpPr>
          <p:cNvPr id="4" name="TextBox 3">
            <a:extLst>
              <a:ext uri="{FF2B5EF4-FFF2-40B4-BE49-F238E27FC236}">
                <a16:creationId xmlns:a16="http://schemas.microsoft.com/office/drawing/2014/main" id="{E941B1E8-0339-341B-6DF1-D51F33473A58}"/>
              </a:ext>
            </a:extLst>
          </p:cNvPr>
          <p:cNvSpPr txBox="1"/>
          <p:nvPr/>
        </p:nvSpPr>
        <p:spPr>
          <a:xfrm>
            <a:off x="7688903" y="1748580"/>
            <a:ext cx="1603331" cy="400110"/>
          </a:xfrm>
          <a:prstGeom prst="rect">
            <a:avLst/>
          </a:prstGeom>
          <a:noFill/>
        </p:spPr>
        <p:txBody>
          <a:bodyPr wrap="square" rtlCol="0">
            <a:spAutoFit/>
          </a:bodyPr>
          <a:lstStyle/>
          <a:p>
            <a:r>
              <a:rPr lang="en-CA" sz="2000" dirty="0">
                <a:solidFill>
                  <a:schemeClr val="accent5">
                    <a:lumMod val="75000"/>
                  </a:schemeClr>
                </a:solidFill>
              </a:rPr>
              <a:t>Input Image</a:t>
            </a:r>
          </a:p>
        </p:txBody>
      </p:sp>
      <p:sp>
        <p:nvSpPr>
          <p:cNvPr id="5" name="TextBox 4">
            <a:extLst>
              <a:ext uri="{FF2B5EF4-FFF2-40B4-BE49-F238E27FC236}">
                <a16:creationId xmlns:a16="http://schemas.microsoft.com/office/drawing/2014/main" id="{A6BF75E8-6F85-AC48-BD65-48605E00D623}"/>
              </a:ext>
            </a:extLst>
          </p:cNvPr>
          <p:cNvSpPr txBox="1"/>
          <p:nvPr/>
        </p:nvSpPr>
        <p:spPr>
          <a:xfrm>
            <a:off x="5223102" y="2299384"/>
            <a:ext cx="2041742" cy="400110"/>
          </a:xfrm>
          <a:prstGeom prst="rect">
            <a:avLst/>
          </a:prstGeom>
          <a:noFill/>
        </p:spPr>
        <p:txBody>
          <a:bodyPr wrap="square" rtlCol="0">
            <a:spAutoFit/>
          </a:bodyPr>
          <a:lstStyle/>
          <a:p>
            <a:r>
              <a:rPr lang="en-CA" sz="2000" dirty="0">
                <a:solidFill>
                  <a:schemeClr val="accent5">
                    <a:lumMod val="75000"/>
                  </a:schemeClr>
                </a:solidFill>
              </a:rPr>
              <a:t>Output Directory</a:t>
            </a:r>
          </a:p>
        </p:txBody>
      </p:sp>
      <p:sp>
        <p:nvSpPr>
          <p:cNvPr id="6" name="TextBox 5">
            <a:extLst>
              <a:ext uri="{FF2B5EF4-FFF2-40B4-BE49-F238E27FC236}">
                <a16:creationId xmlns:a16="http://schemas.microsoft.com/office/drawing/2014/main" id="{4F97D9F0-1C04-2E3D-9FC5-B22B06D5A2B4}"/>
              </a:ext>
            </a:extLst>
          </p:cNvPr>
          <p:cNvSpPr txBox="1"/>
          <p:nvPr/>
        </p:nvSpPr>
        <p:spPr>
          <a:xfrm>
            <a:off x="5919087" y="2757386"/>
            <a:ext cx="2369503" cy="400110"/>
          </a:xfrm>
          <a:prstGeom prst="rect">
            <a:avLst/>
          </a:prstGeom>
          <a:noFill/>
        </p:spPr>
        <p:txBody>
          <a:bodyPr wrap="square" rtlCol="0">
            <a:spAutoFit/>
          </a:bodyPr>
          <a:lstStyle/>
          <a:p>
            <a:r>
              <a:rPr lang="en-CA" sz="2000" dirty="0">
                <a:solidFill>
                  <a:schemeClr val="accent5">
                    <a:lumMod val="75000"/>
                  </a:schemeClr>
                </a:solidFill>
              </a:rPr>
              <a:t>Calibration Image</a:t>
            </a:r>
          </a:p>
        </p:txBody>
      </p:sp>
      <p:sp>
        <p:nvSpPr>
          <p:cNvPr id="7" name="TextBox 6">
            <a:extLst>
              <a:ext uri="{FF2B5EF4-FFF2-40B4-BE49-F238E27FC236}">
                <a16:creationId xmlns:a16="http://schemas.microsoft.com/office/drawing/2014/main" id="{E7FC3484-2DCB-1421-A46B-73E566210657}"/>
              </a:ext>
            </a:extLst>
          </p:cNvPr>
          <p:cNvSpPr txBox="1"/>
          <p:nvPr/>
        </p:nvSpPr>
        <p:spPr>
          <a:xfrm>
            <a:off x="3023473" y="3293077"/>
            <a:ext cx="2198319" cy="400110"/>
          </a:xfrm>
          <a:prstGeom prst="rect">
            <a:avLst/>
          </a:prstGeom>
          <a:noFill/>
        </p:spPr>
        <p:txBody>
          <a:bodyPr wrap="square" rtlCol="0">
            <a:spAutoFit/>
          </a:bodyPr>
          <a:lstStyle/>
          <a:p>
            <a:r>
              <a:rPr lang="en-CA" sz="2000" dirty="0">
                <a:solidFill>
                  <a:schemeClr val="accent5">
                    <a:lumMod val="75000"/>
                  </a:schemeClr>
                </a:solidFill>
              </a:rPr>
              <a:t>Acquisition Mode</a:t>
            </a:r>
          </a:p>
        </p:txBody>
      </p:sp>
      <p:sp>
        <p:nvSpPr>
          <p:cNvPr id="8" name="TextBox 7">
            <a:extLst>
              <a:ext uri="{FF2B5EF4-FFF2-40B4-BE49-F238E27FC236}">
                <a16:creationId xmlns:a16="http://schemas.microsoft.com/office/drawing/2014/main" id="{414C8020-46A7-1896-9442-16FA8401B410}"/>
              </a:ext>
            </a:extLst>
          </p:cNvPr>
          <p:cNvSpPr txBox="1"/>
          <p:nvPr/>
        </p:nvSpPr>
        <p:spPr>
          <a:xfrm>
            <a:off x="3374202" y="3845462"/>
            <a:ext cx="7409147" cy="400110"/>
          </a:xfrm>
          <a:prstGeom prst="rect">
            <a:avLst/>
          </a:prstGeom>
          <a:noFill/>
        </p:spPr>
        <p:txBody>
          <a:bodyPr wrap="square" rtlCol="0">
            <a:spAutoFit/>
          </a:bodyPr>
          <a:lstStyle/>
          <a:p>
            <a:r>
              <a:rPr lang="en-CA" sz="2000" dirty="0">
                <a:solidFill>
                  <a:schemeClr val="accent5">
                    <a:lumMod val="75000"/>
                  </a:schemeClr>
                </a:solidFill>
              </a:rPr>
              <a:t>Specifies that the input contains difference (subtracted)  images</a:t>
            </a:r>
          </a:p>
        </p:txBody>
      </p:sp>
      <p:sp>
        <p:nvSpPr>
          <p:cNvPr id="9" name="TextBox 8">
            <a:extLst>
              <a:ext uri="{FF2B5EF4-FFF2-40B4-BE49-F238E27FC236}">
                <a16:creationId xmlns:a16="http://schemas.microsoft.com/office/drawing/2014/main" id="{6ABBA766-62F8-F30B-ED5F-9705F4F1655E}"/>
              </a:ext>
            </a:extLst>
          </p:cNvPr>
          <p:cNvSpPr txBox="1"/>
          <p:nvPr/>
        </p:nvSpPr>
        <p:spPr>
          <a:xfrm>
            <a:off x="3912821" y="4364442"/>
            <a:ext cx="3307918" cy="400110"/>
          </a:xfrm>
          <a:prstGeom prst="rect">
            <a:avLst/>
          </a:prstGeom>
          <a:noFill/>
        </p:spPr>
        <p:txBody>
          <a:bodyPr wrap="square" rtlCol="0">
            <a:spAutoFit/>
          </a:bodyPr>
          <a:lstStyle/>
          <a:p>
            <a:r>
              <a:rPr lang="en-CA" sz="2000" dirty="0">
                <a:solidFill>
                  <a:schemeClr val="accent5">
                    <a:lumMod val="75000"/>
                  </a:schemeClr>
                </a:solidFill>
              </a:rPr>
              <a:t>Length of the Labeling Pulse</a:t>
            </a:r>
          </a:p>
        </p:txBody>
      </p:sp>
      <p:sp>
        <p:nvSpPr>
          <p:cNvPr id="10" name="TextBox 9">
            <a:extLst>
              <a:ext uri="{FF2B5EF4-FFF2-40B4-BE49-F238E27FC236}">
                <a16:creationId xmlns:a16="http://schemas.microsoft.com/office/drawing/2014/main" id="{6B8B78A3-AC91-536F-B88D-B02177994E6F}"/>
              </a:ext>
            </a:extLst>
          </p:cNvPr>
          <p:cNvSpPr txBox="1"/>
          <p:nvPr/>
        </p:nvSpPr>
        <p:spPr>
          <a:xfrm>
            <a:off x="3383083" y="4823007"/>
            <a:ext cx="1955105" cy="400110"/>
          </a:xfrm>
          <a:prstGeom prst="rect">
            <a:avLst/>
          </a:prstGeom>
          <a:noFill/>
        </p:spPr>
        <p:txBody>
          <a:bodyPr wrap="square" rtlCol="0">
            <a:spAutoFit/>
          </a:bodyPr>
          <a:lstStyle/>
          <a:p>
            <a:r>
              <a:rPr lang="en-CA" sz="2000" dirty="0">
                <a:solidFill>
                  <a:schemeClr val="accent5">
                    <a:lumMod val="75000"/>
                  </a:schemeClr>
                </a:solidFill>
              </a:rPr>
              <a:t>Repetition Time</a:t>
            </a:r>
          </a:p>
        </p:txBody>
      </p:sp>
      <p:sp>
        <p:nvSpPr>
          <p:cNvPr id="11" name="TextBox 10">
            <a:extLst>
              <a:ext uri="{FF2B5EF4-FFF2-40B4-BE49-F238E27FC236}">
                <a16:creationId xmlns:a16="http://schemas.microsoft.com/office/drawing/2014/main" id="{BFEC3139-F48F-8842-84FE-2D9949FDE6D0}"/>
              </a:ext>
            </a:extLst>
          </p:cNvPr>
          <p:cNvSpPr txBox="1"/>
          <p:nvPr/>
        </p:nvSpPr>
        <p:spPr>
          <a:xfrm>
            <a:off x="5657075" y="5350389"/>
            <a:ext cx="3659690" cy="400110"/>
          </a:xfrm>
          <a:prstGeom prst="rect">
            <a:avLst/>
          </a:prstGeom>
          <a:noFill/>
        </p:spPr>
        <p:txBody>
          <a:bodyPr wrap="square" rtlCol="0">
            <a:spAutoFit/>
          </a:bodyPr>
          <a:lstStyle/>
          <a:p>
            <a:r>
              <a:rPr lang="en-CA" sz="2000" dirty="0">
                <a:solidFill>
                  <a:schemeClr val="accent5">
                    <a:lumMod val="75000"/>
                  </a:schemeClr>
                </a:solidFill>
              </a:rPr>
              <a:t>Labeling Pulse + PLDs *</a:t>
            </a:r>
          </a:p>
        </p:txBody>
      </p:sp>
      <p:sp>
        <p:nvSpPr>
          <p:cNvPr id="13" name="TextBox 12">
            <a:extLst>
              <a:ext uri="{FF2B5EF4-FFF2-40B4-BE49-F238E27FC236}">
                <a16:creationId xmlns:a16="http://schemas.microsoft.com/office/drawing/2014/main" id="{D8ADC739-24B8-C31B-99D5-AA602C62B9B3}"/>
              </a:ext>
            </a:extLst>
          </p:cNvPr>
          <p:cNvSpPr txBox="1"/>
          <p:nvPr/>
        </p:nvSpPr>
        <p:spPr>
          <a:xfrm>
            <a:off x="6062083" y="5739520"/>
            <a:ext cx="6129917" cy="707886"/>
          </a:xfrm>
          <a:prstGeom prst="rect">
            <a:avLst/>
          </a:prstGeom>
          <a:noFill/>
        </p:spPr>
        <p:txBody>
          <a:bodyPr wrap="square" rtlCol="0">
            <a:spAutoFit/>
          </a:bodyPr>
          <a:lstStyle/>
          <a:p>
            <a:r>
              <a:rPr lang="en-CA" sz="2000" dirty="0">
                <a:solidFill>
                  <a:schemeClr val="accent5">
                    <a:lumMod val="75000"/>
                  </a:schemeClr>
                </a:solidFill>
              </a:rPr>
              <a:t>Directory which contains the processed structural image</a:t>
            </a:r>
          </a:p>
        </p:txBody>
      </p:sp>
      <p:cxnSp>
        <p:nvCxnSpPr>
          <p:cNvPr id="17" name="Straight Arrow Connector 16">
            <a:extLst>
              <a:ext uri="{FF2B5EF4-FFF2-40B4-BE49-F238E27FC236}">
                <a16:creationId xmlns:a16="http://schemas.microsoft.com/office/drawing/2014/main" id="{D060CE08-0B6A-080B-5DFC-E2DFB126B9E0}"/>
              </a:ext>
            </a:extLst>
          </p:cNvPr>
          <p:cNvCxnSpPr>
            <a:cxnSpLocks/>
          </p:cNvCxnSpPr>
          <p:nvPr/>
        </p:nvCxnSpPr>
        <p:spPr>
          <a:xfrm flipH="1">
            <a:off x="6987446" y="1952519"/>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58D24BF-D76B-3645-9B67-0BDBB6BBEF15}"/>
              </a:ext>
            </a:extLst>
          </p:cNvPr>
          <p:cNvCxnSpPr>
            <a:cxnSpLocks/>
          </p:cNvCxnSpPr>
          <p:nvPr/>
        </p:nvCxnSpPr>
        <p:spPr>
          <a:xfrm flipH="1">
            <a:off x="4516173" y="2493815"/>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468DB12-B0FD-037B-0C82-25BB654BC6F9}"/>
              </a:ext>
            </a:extLst>
          </p:cNvPr>
          <p:cNvCxnSpPr>
            <a:cxnSpLocks/>
          </p:cNvCxnSpPr>
          <p:nvPr/>
        </p:nvCxnSpPr>
        <p:spPr>
          <a:xfrm flipH="1">
            <a:off x="5217630" y="2959420"/>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E7B71F9-01FF-0EFE-868F-E57BFCDD7A1E}"/>
              </a:ext>
            </a:extLst>
          </p:cNvPr>
          <p:cNvCxnSpPr>
            <a:cxnSpLocks/>
          </p:cNvCxnSpPr>
          <p:nvPr/>
        </p:nvCxnSpPr>
        <p:spPr>
          <a:xfrm flipH="1">
            <a:off x="2276612" y="3496136"/>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4BB3C5D-B552-7557-545E-A3D202510BB0}"/>
              </a:ext>
            </a:extLst>
          </p:cNvPr>
          <p:cNvCxnSpPr>
            <a:cxnSpLocks/>
          </p:cNvCxnSpPr>
          <p:nvPr/>
        </p:nvCxnSpPr>
        <p:spPr>
          <a:xfrm flipH="1">
            <a:off x="2627341" y="4047449"/>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461FB1A-522A-65BA-16E7-6005E9C16BE1}"/>
              </a:ext>
            </a:extLst>
          </p:cNvPr>
          <p:cNvCxnSpPr>
            <a:cxnSpLocks/>
          </p:cNvCxnSpPr>
          <p:nvPr/>
        </p:nvCxnSpPr>
        <p:spPr>
          <a:xfrm flipH="1">
            <a:off x="3211364" y="4553987"/>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723EAA1-2A28-DF00-7E52-FEBDD8E998E2}"/>
              </a:ext>
            </a:extLst>
          </p:cNvPr>
          <p:cNvCxnSpPr>
            <a:cxnSpLocks/>
          </p:cNvCxnSpPr>
          <p:nvPr/>
        </p:nvCxnSpPr>
        <p:spPr>
          <a:xfrm flipH="1">
            <a:off x="2672745" y="5011282"/>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BA08D07-D62C-25BA-DFD4-9CE2DB2B9361}"/>
              </a:ext>
            </a:extLst>
          </p:cNvPr>
          <p:cNvCxnSpPr>
            <a:cxnSpLocks/>
          </p:cNvCxnSpPr>
          <p:nvPr/>
        </p:nvCxnSpPr>
        <p:spPr>
          <a:xfrm flipH="1">
            <a:off x="4961870" y="5546973"/>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C372EB9-8DB5-6DFB-D69B-D15B3A9B069A}"/>
              </a:ext>
            </a:extLst>
          </p:cNvPr>
          <p:cNvCxnSpPr>
            <a:cxnSpLocks/>
          </p:cNvCxnSpPr>
          <p:nvPr/>
        </p:nvCxnSpPr>
        <p:spPr>
          <a:xfrm flipH="1">
            <a:off x="5333488" y="5998101"/>
            <a:ext cx="701457"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Slide Number Placeholder 13">
            <a:extLst>
              <a:ext uri="{FF2B5EF4-FFF2-40B4-BE49-F238E27FC236}">
                <a16:creationId xmlns:a16="http://schemas.microsoft.com/office/drawing/2014/main" id="{DE58DBF7-553A-EFB9-F3B7-3D5EF3984B55}"/>
              </a:ext>
            </a:extLst>
          </p:cNvPr>
          <p:cNvSpPr>
            <a:spLocks noGrp="1"/>
          </p:cNvSpPr>
          <p:nvPr>
            <p:ph type="sldNum" sz="quarter" idx="12"/>
          </p:nvPr>
        </p:nvSpPr>
        <p:spPr/>
        <p:txBody>
          <a:bodyPr/>
          <a:lstStyle/>
          <a:p>
            <a:fld id="{2ADFD679-BBBC-0F4A-9A50-CED9F3CB3897}" type="slidenum">
              <a:rPr lang="en-CA" smtClean="0"/>
              <a:t>31</a:t>
            </a:fld>
            <a:endParaRPr lang="en-CA"/>
          </a:p>
        </p:txBody>
      </p:sp>
    </p:spTree>
    <p:extLst>
      <p:ext uri="{BB962C8B-B14F-4D97-AF65-F5344CB8AC3E}">
        <p14:creationId xmlns:p14="http://schemas.microsoft.com/office/powerpoint/2010/main" val="96541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BA834-2622-8D89-F26C-02D151FA8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2EB47-CAD3-D862-E9FB-10159C525FE2}"/>
              </a:ext>
            </a:extLst>
          </p:cNvPr>
          <p:cNvSpPr>
            <a:spLocks noGrp="1"/>
          </p:cNvSpPr>
          <p:nvPr>
            <p:ph type="title"/>
          </p:nvPr>
        </p:nvSpPr>
        <p:spPr/>
        <p:txBody>
          <a:bodyPr/>
          <a:lstStyle/>
          <a:p>
            <a:r>
              <a:rPr lang="en-CA" dirty="0"/>
              <a:t>CBF and ATT Maps</a:t>
            </a:r>
          </a:p>
        </p:txBody>
      </p:sp>
      <p:sp>
        <p:nvSpPr>
          <p:cNvPr id="11" name="TextBox 10">
            <a:extLst>
              <a:ext uri="{FF2B5EF4-FFF2-40B4-BE49-F238E27FC236}">
                <a16:creationId xmlns:a16="http://schemas.microsoft.com/office/drawing/2014/main" id="{702FEBB3-ECAC-660B-4FA5-55785B4B3FB3}"/>
              </a:ext>
            </a:extLst>
          </p:cNvPr>
          <p:cNvSpPr txBox="1"/>
          <p:nvPr/>
        </p:nvSpPr>
        <p:spPr>
          <a:xfrm>
            <a:off x="7209217" y="1255669"/>
            <a:ext cx="2342367" cy="892552"/>
          </a:xfrm>
          <a:prstGeom prst="rect">
            <a:avLst/>
          </a:prstGeom>
          <a:noFill/>
        </p:spPr>
        <p:txBody>
          <a:bodyPr wrap="square" rtlCol="0">
            <a:spAutoFit/>
          </a:bodyPr>
          <a:lstStyle/>
          <a:p>
            <a:pPr algn="ctr"/>
            <a:r>
              <a:rPr lang="en-CA" sz="2600" dirty="0"/>
              <a:t>ATT</a:t>
            </a:r>
          </a:p>
          <a:p>
            <a:pPr algn="ctr"/>
            <a:r>
              <a:rPr lang="en-CA" sz="2600" dirty="0"/>
              <a:t>(seconds) </a:t>
            </a:r>
          </a:p>
        </p:txBody>
      </p:sp>
      <p:sp>
        <p:nvSpPr>
          <p:cNvPr id="12" name="TextBox 11">
            <a:extLst>
              <a:ext uri="{FF2B5EF4-FFF2-40B4-BE49-F238E27FC236}">
                <a16:creationId xmlns:a16="http://schemas.microsoft.com/office/drawing/2014/main" id="{E5A1D050-D048-9E7D-A5F0-1676395EBB05}"/>
              </a:ext>
            </a:extLst>
          </p:cNvPr>
          <p:cNvSpPr txBox="1"/>
          <p:nvPr/>
        </p:nvSpPr>
        <p:spPr>
          <a:xfrm>
            <a:off x="866149" y="1348077"/>
            <a:ext cx="2342367" cy="892552"/>
          </a:xfrm>
          <a:prstGeom prst="rect">
            <a:avLst/>
          </a:prstGeom>
          <a:noFill/>
        </p:spPr>
        <p:txBody>
          <a:bodyPr wrap="square" rtlCol="0">
            <a:spAutoFit/>
          </a:bodyPr>
          <a:lstStyle/>
          <a:p>
            <a:pPr algn="ctr"/>
            <a:r>
              <a:rPr lang="en-CA" sz="2600" dirty="0"/>
              <a:t>CBF </a:t>
            </a:r>
          </a:p>
          <a:p>
            <a:pPr algn="ctr"/>
            <a:r>
              <a:rPr lang="en-CA" sz="2600" dirty="0"/>
              <a:t>(mL/100g/min)</a:t>
            </a:r>
          </a:p>
        </p:txBody>
      </p:sp>
      <p:sp>
        <p:nvSpPr>
          <p:cNvPr id="3" name="Slide Number Placeholder 2">
            <a:extLst>
              <a:ext uri="{FF2B5EF4-FFF2-40B4-BE49-F238E27FC236}">
                <a16:creationId xmlns:a16="http://schemas.microsoft.com/office/drawing/2014/main" id="{7982BB50-5217-641F-EFD4-67ED4048EC59}"/>
              </a:ext>
            </a:extLst>
          </p:cNvPr>
          <p:cNvSpPr>
            <a:spLocks noGrp="1"/>
          </p:cNvSpPr>
          <p:nvPr>
            <p:ph type="sldNum" sz="quarter" idx="12"/>
          </p:nvPr>
        </p:nvSpPr>
        <p:spPr/>
        <p:txBody>
          <a:bodyPr/>
          <a:lstStyle/>
          <a:p>
            <a:fld id="{2ADFD679-BBBC-0F4A-9A50-CED9F3CB3897}" type="slidenum">
              <a:rPr lang="en-CA" smtClean="0"/>
              <a:t>32</a:t>
            </a:fld>
            <a:endParaRPr lang="en-CA"/>
          </a:p>
        </p:txBody>
      </p:sp>
      <p:pic>
        <p:nvPicPr>
          <p:cNvPr id="6" name="Picture 5" descr="A multicolored image of a rock&#10;&#10;AI-generated content may be incorrect.">
            <a:extLst>
              <a:ext uri="{FF2B5EF4-FFF2-40B4-BE49-F238E27FC236}">
                <a16:creationId xmlns:a16="http://schemas.microsoft.com/office/drawing/2014/main" id="{F9FD9565-2A70-EC31-B2BD-ED698BECC1C3}"/>
              </a:ext>
            </a:extLst>
          </p:cNvPr>
          <p:cNvPicPr>
            <a:picLocks noChangeAspect="1"/>
          </p:cNvPicPr>
          <p:nvPr/>
        </p:nvPicPr>
        <p:blipFill>
          <a:blip r:embed="rId2"/>
          <a:stretch>
            <a:fillRect/>
          </a:stretch>
        </p:blipFill>
        <p:spPr>
          <a:xfrm>
            <a:off x="340421" y="2262337"/>
            <a:ext cx="3644027" cy="4459138"/>
          </a:xfrm>
          <a:prstGeom prst="rect">
            <a:avLst/>
          </a:prstGeom>
        </p:spPr>
      </p:pic>
      <p:pic>
        <p:nvPicPr>
          <p:cNvPr id="10" name="Picture 9" descr="A close up of a ball&#10;&#10;AI-generated content may be incorrect.">
            <a:extLst>
              <a:ext uri="{FF2B5EF4-FFF2-40B4-BE49-F238E27FC236}">
                <a16:creationId xmlns:a16="http://schemas.microsoft.com/office/drawing/2014/main" id="{6CA2CBBE-A88A-4F28-5A2D-0DCAA66000E7}"/>
              </a:ext>
            </a:extLst>
          </p:cNvPr>
          <p:cNvPicPr>
            <a:picLocks noChangeAspect="1"/>
          </p:cNvPicPr>
          <p:nvPr/>
        </p:nvPicPr>
        <p:blipFill>
          <a:blip r:embed="rId3"/>
          <a:stretch>
            <a:fillRect/>
          </a:stretch>
        </p:blipFill>
        <p:spPr>
          <a:xfrm>
            <a:off x="6595130" y="2239823"/>
            <a:ext cx="3570542" cy="4459138"/>
          </a:xfrm>
          <a:prstGeom prst="rect">
            <a:avLst/>
          </a:prstGeom>
        </p:spPr>
      </p:pic>
      <p:sp>
        <p:nvSpPr>
          <p:cNvPr id="13" name="TextBox 12">
            <a:extLst>
              <a:ext uri="{FF2B5EF4-FFF2-40B4-BE49-F238E27FC236}">
                <a16:creationId xmlns:a16="http://schemas.microsoft.com/office/drawing/2014/main" id="{478CE04B-2ECD-7D9F-A602-5DFF4E1B9C1E}"/>
              </a:ext>
            </a:extLst>
          </p:cNvPr>
          <p:cNvSpPr txBox="1"/>
          <p:nvPr/>
        </p:nvSpPr>
        <p:spPr>
          <a:xfrm>
            <a:off x="4209052" y="3450921"/>
            <a:ext cx="2161474" cy="1323439"/>
          </a:xfrm>
          <a:prstGeom prst="rect">
            <a:avLst/>
          </a:prstGeom>
          <a:noFill/>
        </p:spPr>
        <p:txBody>
          <a:bodyPr wrap="square" rtlCol="0">
            <a:spAutoFit/>
          </a:bodyPr>
          <a:lstStyle/>
          <a:p>
            <a:r>
              <a:rPr lang="en-CA" sz="2000" dirty="0">
                <a:solidFill>
                  <a:schemeClr val="accent5">
                    <a:lumMod val="75000"/>
                  </a:schemeClr>
                </a:solidFill>
              </a:rPr>
              <a:t>Called </a:t>
            </a:r>
            <a:r>
              <a:rPr lang="en-CA" sz="2000" dirty="0" err="1">
                <a:solidFill>
                  <a:schemeClr val="accent5">
                    <a:lumMod val="75000"/>
                  </a:schemeClr>
                </a:solidFill>
              </a:rPr>
              <a:t>native_space</a:t>
            </a:r>
            <a:r>
              <a:rPr lang="en-CA" sz="2000" dirty="0">
                <a:solidFill>
                  <a:schemeClr val="accent5">
                    <a:lumMod val="75000"/>
                  </a:schemeClr>
                </a:solidFill>
              </a:rPr>
              <a:t>/</a:t>
            </a:r>
          </a:p>
          <a:p>
            <a:r>
              <a:rPr lang="en-CA" sz="2000" dirty="0" err="1">
                <a:solidFill>
                  <a:schemeClr val="accent5">
                    <a:lumMod val="75000"/>
                  </a:schemeClr>
                </a:solidFill>
              </a:rPr>
              <a:t>perfusion_calib.nii.gz</a:t>
            </a:r>
            <a:r>
              <a:rPr lang="en-CA" sz="2000" dirty="0">
                <a:solidFill>
                  <a:schemeClr val="accent5">
                    <a:lumMod val="75000"/>
                  </a:schemeClr>
                </a:solidFill>
              </a:rPr>
              <a:t> in output</a:t>
            </a:r>
          </a:p>
        </p:txBody>
      </p:sp>
      <p:sp>
        <p:nvSpPr>
          <p:cNvPr id="14" name="TextBox 13">
            <a:extLst>
              <a:ext uri="{FF2B5EF4-FFF2-40B4-BE49-F238E27FC236}">
                <a16:creationId xmlns:a16="http://schemas.microsoft.com/office/drawing/2014/main" id="{8BD180C7-122B-FC1F-E214-3910F807FA98}"/>
              </a:ext>
            </a:extLst>
          </p:cNvPr>
          <p:cNvSpPr txBox="1"/>
          <p:nvPr/>
        </p:nvSpPr>
        <p:spPr>
          <a:xfrm>
            <a:off x="10273063" y="3450921"/>
            <a:ext cx="2161474" cy="1323439"/>
          </a:xfrm>
          <a:prstGeom prst="rect">
            <a:avLst/>
          </a:prstGeom>
          <a:noFill/>
        </p:spPr>
        <p:txBody>
          <a:bodyPr wrap="square" rtlCol="0">
            <a:spAutoFit/>
          </a:bodyPr>
          <a:lstStyle/>
          <a:p>
            <a:r>
              <a:rPr lang="en-CA" sz="2000" dirty="0">
                <a:solidFill>
                  <a:schemeClr val="accent5">
                    <a:lumMod val="75000"/>
                  </a:schemeClr>
                </a:solidFill>
              </a:rPr>
              <a:t>Called </a:t>
            </a:r>
            <a:r>
              <a:rPr lang="en-CA" sz="2000" dirty="0" err="1">
                <a:solidFill>
                  <a:schemeClr val="accent5">
                    <a:lumMod val="75000"/>
                  </a:schemeClr>
                </a:solidFill>
              </a:rPr>
              <a:t>native_space</a:t>
            </a:r>
            <a:r>
              <a:rPr lang="en-CA" sz="2000" dirty="0">
                <a:solidFill>
                  <a:schemeClr val="accent5">
                    <a:lumMod val="75000"/>
                  </a:schemeClr>
                </a:solidFill>
              </a:rPr>
              <a:t>/ </a:t>
            </a:r>
            <a:r>
              <a:rPr lang="en-CA" sz="2000" dirty="0" err="1">
                <a:solidFill>
                  <a:schemeClr val="accent5">
                    <a:lumMod val="75000"/>
                  </a:schemeClr>
                </a:solidFill>
              </a:rPr>
              <a:t>arrival.nii.gz</a:t>
            </a:r>
            <a:r>
              <a:rPr lang="en-CA" sz="2000" dirty="0">
                <a:solidFill>
                  <a:schemeClr val="accent5">
                    <a:lumMod val="75000"/>
                  </a:schemeClr>
                </a:solidFill>
              </a:rPr>
              <a:t> in output</a:t>
            </a:r>
          </a:p>
        </p:txBody>
      </p:sp>
    </p:spTree>
    <p:extLst>
      <p:ext uri="{BB962C8B-B14F-4D97-AF65-F5344CB8AC3E}">
        <p14:creationId xmlns:p14="http://schemas.microsoft.com/office/powerpoint/2010/main" val="3048993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A813-07EE-AD11-A103-F8F55AD330D3}"/>
              </a:ext>
            </a:extLst>
          </p:cNvPr>
          <p:cNvSpPr>
            <a:spLocks noGrp="1"/>
          </p:cNvSpPr>
          <p:nvPr>
            <p:ph type="title"/>
          </p:nvPr>
        </p:nvSpPr>
        <p:spPr/>
        <p:txBody>
          <a:bodyPr/>
          <a:lstStyle/>
          <a:p>
            <a:r>
              <a:rPr lang="en-CA" dirty="0"/>
              <a:t>To Get Quantification</a:t>
            </a:r>
          </a:p>
        </p:txBody>
      </p:sp>
      <p:sp>
        <p:nvSpPr>
          <p:cNvPr id="3" name="Content Placeholder 2">
            <a:extLst>
              <a:ext uri="{FF2B5EF4-FFF2-40B4-BE49-F238E27FC236}">
                <a16:creationId xmlns:a16="http://schemas.microsoft.com/office/drawing/2014/main" id="{E44B0E0B-F7FC-1FDA-1ECE-244F541E040C}"/>
              </a:ext>
            </a:extLst>
          </p:cNvPr>
          <p:cNvSpPr>
            <a:spLocks noGrp="1"/>
          </p:cNvSpPr>
          <p:nvPr>
            <p:ph idx="1"/>
          </p:nvPr>
        </p:nvSpPr>
        <p:spPr/>
        <p:txBody>
          <a:bodyPr/>
          <a:lstStyle/>
          <a:p>
            <a:pPr marL="0" indent="0">
              <a:buNone/>
            </a:pPr>
            <a:r>
              <a:rPr lang="en-CA" dirty="0"/>
              <a:t>Let’s look at the estimated values of CBF and ATT at a particular voxel (i.e., x, y, z = 57, 42, 23)</a:t>
            </a:r>
          </a:p>
          <a:p>
            <a:pPr marL="0" indent="0">
              <a:buNone/>
            </a:pPr>
            <a:endParaRPr lang="en-CA" dirty="0"/>
          </a:p>
          <a:p>
            <a:pPr marL="0" indent="0">
              <a:buNone/>
            </a:pPr>
            <a:r>
              <a:rPr lang="en-CA" i="1" dirty="0" err="1"/>
              <a:t>fslroi</a:t>
            </a:r>
            <a:r>
              <a:rPr lang="en-CA" i="1" dirty="0"/>
              <a:t> </a:t>
            </a:r>
            <a:r>
              <a:rPr lang="en-CA" i="1" dirty="0" err="1"/>
              <a:t>perfusion_calib.nii.gz</a:t>
            </a:r>
            <a:r>
              <a:rPr lang="en-CA" i="1" dirty="0"/>
              <a:t> </a:t>
            </a:r>
            <a:r>
              <a:rPr lang="en-CA" i="1" dirty="0" err="1"/>
              <a:t>voxel_cbf.nii.gz</a:t>
            </a:r>
            <a:r>
              <a:rPr lang="en-CA" i="1" dirty="0"/>
              <a:t> 57 1 42 1 23 1</a:t>
            </a:r>
          </a:p>
          <a:p>
            <a:pPr marL="0" indent="0">
              <a:buNone/>
            </a:pPr>
            <a:r>
              <a:rPr lang="en-CA" i="1" dirty="0" err="1"/>
              <a:t>fslstats</a:t>
            </a:r>
            <a:r>
              <a:rPr lang="en-CA" i="1" dirty="0"/>
              <a:t> </a:t>
            </a:r>
            <a:r>
              <a:rPr lang="en-CA" i="1" dirty="0" err="1"/>
              <a:t>voxel_cbf.nii.gz</a:t>
            </a:r>
            <a:r>
              <a:rPr lang="en-CA" i="1" dirty="0"/>
              <a:t> –M</a:t>
            </a:r>
          </a:p>
          <a:p>
            <a:pPr marL="0" indent="0">
              <a:buNone/>
            </a:pPr>
            <a:endParaRPr lang="en-CA" i="1" dirty="0"/>
          </a:p>
          <a:p>
            <a:pPr marL="0" indent="0">
              <a:buNone/>
            </a:pPr>
            <a:r>
              <a:rPr lang="en-CA" i="1" dirty="0" err="1"/>
              <a:t>fslroi</a:t>
            </a:r>
            <a:r>
              <a:rPr lang="en-CA" i="1" dirty="0"/>
              <a:t> </a:t>
            </a:r>
            <a:r>
              <a:rPr lang="en-CA" i="1" dirty="0" err="1"/>
              <a:t>arrival.nii.gz</a:t>
            </a:r>
            <a:r>
              <a:rPr lang="en-CA" i="1" dirty="0"/>
              <a:t> </a:t>
            </a:r>
            <a:r>
              <a:rPr lang="en-CA" i="1" dirty="0" err="1"/>
              <a:t>voxel_att.nii.gz</a:t>
            </a:r>
            <a:r>
              <a:rPr lang="en-CA" i="1" dirty="0"/>
              <a:t> 57 1 42 1 23 1</a:t>
            </a:r>
          </a:p>
          <a:p>
            <a:pPr marL="0" indent="0">
              <a:buNone/>
            </a:pPr>
            <a:r>
              <a:rPr lang="en-CA" i="1" dirty="0" err="1"/>
              <a:t>fslstats</a:t>
            </a:r>
            <a:r>
              <a:rPr lang="en-CA" i="1" dirty="0"/>
              <a:t> </a:t>
            </a:r>
            <a:r>
              <a:rPr lang="en-CA" i="1" dirty="0" err="1"/>
              <a:t>voxel_att.nii.gz</a:t>
            </a:r>
            <a:r>
              <a:rPr lang="en-CA" i="1" dirty="0"/>
              <a:t> –M</a:t>
            </a:r>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D90C974D-6F08-369D-C86C-7E1DE8ACA7FF}"/>
              </a:ext>
            </a:extLst>
          </p:cNvPr>
          <p:cNvSpPr>
            <a:spLocks noGrp="1"/>
          </p:cNvSpPr>
          <p:nvPr>
            <p:ph type="sldNum" sz="quarter" idx="12"/>
          </p:nvPr>
        </p:nvSpPr>
        <p:spPr/>
        <p:txBody>
          <a:bodyPr/>
          <a:lstStyle/>
          <a:p>
            <a:fld id="{2ADFD679-BBBC-0F4A-9A50-CED9F3CB3897}" type="slidenum">
              <a:rPr lang="en-CA" smtClean="0"/>
              <a:t>33</a:t>
            </a:fld>
            <a:endParaRPr lang="en-CA"/>
          </a:p>
        </p:txBody>
      </p:sp>
    </p:spTree>
    <p:extLst>
      <p:ext uri="{BB962C8B-B14F-4D97-AF65-F5344CB8AC3E}">
        <p14:creationId xmlns:p14="http://schemas.microsoft.com/office/powerpoint/2010/main" val="780748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678C7-DD27-E54F-20BA-310F85412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90A86-8129-7DCC-D568-672FB6E165E8}"/>
              </a:ext>
            </a:extLst>
          </p:cNvPr>
          <p:cNvSpPr>
            <a:spLocks noGrp="1"/>
          </p:cNvSpPr>
          <p:nvPr>
            <p:ph type="title"/>
          </p:nvPr>
        </p:nvSpPr>
        <p:spPr>
          <a:xfrm>
            <a:off x="838200" y="321634"/>
            <a:ext cx="10515600" cy="1325563"/>
          </a:xfrm>
        </p:spPr>
        <p:txBody>
          <a:bodyPr/>
          <a:lstStyle/>
          <a:p>
            <a:r>
              <a:rPr lang="en-CA" dirty="0"/>
              <a:t>Interpreting How CBF and ATT Interplay  </a:t>
            </a:r>
          </a:p>
        </p:txBody>
      </p:sp>
      <p:sp>
        <p:nvSpPr>
          <p:cNvPr id="3" name="Content Placeholder 2">
            <a:extLst>
              <a:ext uri="{FF2B5EF4-FFF2-40B4-BE49-F238E27FC236}">
                <a16:creationId xmlns:a16="http://schemas.microsoft.com/office/drawing/2014/main" id="{801A6348-1559-C583-A7CA-F44300DF2782}"/>
              </a:ext>
            </a:extLst>
          </p:cNvPr>
          <p:cNvSpPr>
            <a:spLocks noGrp="1"/>
          </p:cNvSpPr>
          <p:nvPr>
            <p:ph idx="1"/>
          </p:nvPr>
        </p:nvSpPr>
        <p:spPr/>
        <p:txBody>
          <a:bodyPr/>
          <a:lstStyle/>
          <a:p>
            <a:pPr marL="0" indent="0">
              <a:buNone/>
            </a:pPr>
            <a:endParaRPr lang="en-CA" dirty="0"/>
          </a:p>
          <a:p>
            <a:pPr marL="0" indent="0">
              <a:buNone/>
            </a:pPr>
            <a:endParaRPr lang="en-CA" dirty="0"/>
          </a:p>
        </p:txBody>
      </p:sp>
      <p:sp>
        <p:nvSpPr>
          <p:cNvPr id="4" name="TextBox 3">
            <a:extLst>
              <a:ext uri="{FF2B5EF4-FFF2-40B4-BE49-F238E27FC236}">
                <a16:creationId xmlns:a16="http://schemas.microsoft.com/office/drawing/2014/main" id="{2AC37C9E-4EDF-08CF-38B0-F4951EE1FB1F}"/>
              </a:ext>
            </a:extLst>
          </p:cNvPr>
          <p:cNvSpPr txBox="1"/>
          <p:nvPr/>
        </p:nvSpPr>
        <p:spPr>
          <a:xfrm>
            <a:off x="217714" y="2279600"/>
            <a:ext cx="2699657" cy="646331"/>
          </a:xfrm>
          <a:prstGeom prst="rect">
            <a:avLst/>
          </a:prstGeom>
          <a:noFill/>
        </p:spPr>
        <p:txBody>
          <a:bodyPr wrap="square" rtlCol="0">
            <a:spAutoFit/>
          </a:bodyPr>
          <a:lstStyle/>
          <a:p>
            <a:r>
              <a:rPr lang="en-CA" dirty="0"/>
              <a:t>Subtraction images in order of ascending PLD</a:t>
            </a:r>
          </a:p>
        </p:txBody>
      </p:sp>
      <p:pic>
        <p:nvPicPr>
          <p:cNvPr id="13" name="Picture 12">
            <a:extLst>
              <a:ext uri="{FF2B5EF4-FFF2-40B4-BE49-F238E27FC236}">
                <a16:creationId xmlns:a16="http://schemas.microsoft.com/office/drawing/2014/main" id="{D4145917-E5E5-55C4-9736-0BB7E79250ED}"/>
              </a:ext>
            </a:extLst>
          </p:cNvPr>
          <p:cNvPicPr>
            <a:picLocks noChangeAspect="1"/>
          </p:cNvPicPr>
          <p:nvPr/>
        </p:nvPicPr>
        <p:blipFill>
          <a:blip r:embed="rId3"/>
          <a:stretch>
            <a:fillRect/>
          </a:stretch>
        </p:blipFill>
        <p:spPr>
          <a:xfrm>
            <a:off x="217714" y="4001294"/>
            <a:ext cx="3333861" cy="2500396"/>
          </a:xfrm>
          <a:prstGeom prst="rect">
            <a:avLst/>
          </a:prstGeom>
        </p:spPr>
      </p:pic>
      <p:sp>
        <p:nvSpPr>
          <p:cNvPr id="14" name="TextBox 13">
            <a:extLst>
              <a:ext uri="{FF2B5EF4-FFF2-40B4-BE49-F238E27FC236}">
                <a16:creationId xmlns:a16="http://schemas.microsoft.com/office/drawing/2014/main" id="{424182E2-9228-C11E-01D7-C1D76EDBFF7A}"/>
              </a:ext>
            </a:extLst>
          </p:cNvPr>
          <p:cNvSpPr txBox="1"/>
          <p:nvPr/>
        </p:nvSpPr>
        <p:spPr>
          <a:xfrm>
            <a:off x="3850408" y="4157834"/>
            <a:ext cx="2742623" cy="2308324"/>
          </a:xfrm>
          <a:prstGeom prst="rect">
            <a:avLst/>
          </a:prstGeom>
          <a:noFill/>
        </p:spPr>
        <p:txBody>
          <a:bodyPr wrap="square" rtlCol="0">
            <a:spAutoFit/>
          </a:bodyPr>
          <a:lstStyle/>
          <a:p>
            <a:pPr marL="285750" indent="-285750">
              <a:buFont typeface="Arial" panose="020B0604020202020204" pitchFamily="34" charset="0"/>
              <a:buChar char="•"/>
            </a:pPr>
            <a:r>
              <a:rPr lang="en-CA" dirty="0"/>
              <a:t>Subtraction image looks dark if ATT is long and PLD is too short</a:t>
            </a:r>
          </a:p>
          <a:p>
            <a:pPr marL="285750" indent="-285750">
              <a:buFont typeface="Arial" panose="020B0604020202020204" pitchFamily="34" charset="0"/>
              <a:buChar char="•"/>
            </a:pPr>
            <a:r>
              <a:rPr lang="en-CA" dirty="0"/>
              <a:t>High CBF areas often match bright subtraction signal only if ATT is short enough relative to PLD</a:t>
            </a:r>
          </a:p>
        </p:txBody>
      </p:sp>
      <p:sp>
        <p:nvSpPr>
          <p:cNvPr id="8" name="Slide Number Placeholder 7">
            <a:extLst>
              <a:ext uri="{FF2B5EF4-FFF2-40B4-BE49-F238E27FC236}">
                <a16:creationId xmlns:a16="http://schemas.microsoft.com/office/drawing/2014/main" id="{4C3DC22B-5C01-4E82-278B-B188790D20A6}"/>
              </a:ext>
            </a:extLst>
          </p:cNvPr>
          <p:cNvSpPr>
            <a:spLocks noGrp="1"/>
          </p:cNvSpPr>
          <p:nvPr>
            <p:ph type="sldNum" sz="quarter" idx="12"/>
          </p:nvPr>
        </p:nvSpPr>
        <p:spPr/>
        <p:txBody>
          <a:bodyPr/>
          <a:lstStyle/>
          <a:p>
            <a:fld id="{2ADFD679-BBBC-0F4A-9A50-CED9F3CB3897}" type="slidenum">
              <a:rPr lang="en-CA" smtClean="0"/>
              <a:t>34</a:t>
            </a:fld>
            <a:endParaRPr lang="en-CA"/>
          </a:p>
        </p:txBody>
      </p:sp>
      <p:pic>
        <p:nvPicPr>
          <p:cNvPr id="21" name="Picture 20" descr="A close up of a black object&#10;&#10;AI-generated content may be incorrect.">
            <a:extLst>
              <a:ext uri="{FF2B5EF4-FFF2-40B4-BE49-F238E27FC236}">
                <a16:creationId xmlns:a16="http://schemas.microsoft.com/office/drawing/2014/main" id="{15FCC8AE-F6AF-B802-0739-B765783063E7}"/>
              </a:ext>
            </a:extLst>
          </p:cNvPr>
          <p:cNvPicPr>
            <a:picLocks noChangeAspect="1"/>
          </p:cNvPicPr>
          <p:nvPr/>
        </p:nvPicPr>
        <p:blipFill>
          <a:blip r:embed="rId4"/>
          <a:stretch>
            <a:fillRect/>
          </a:stretch>
        </p:blipFill>
        <p:spPr>
          <a:xfrm>
            <a:off x="2673779" y="1527225"/>
            <a:ext cx="1618306" cy="2263240"/>
          </a:xfrm>
          <a:prstGeom prst="rect">
            <a:avLst/>
          </a:prstGeom>
        </p:spPr>
      </p:pic>
      <p:pic>
        <p:nvPicPr>
          <p:cNvPr id="22" name="Picture 21" descr="A close up of a black and white photo of a bear&#10;&#10;AI-generated content may be incorrect.">
            <a:extLst>
              <a:ext uri="{FF2B5EF4-FFF2-40B4-BE49-F238E27FC236}">
                <a16:creationId xmlns:a16="http://schemas.microsoft.com/office/drawing/2014/main" id="{DCAE8A69-C73E-7BA5-8903-DED50FD808A6}"/>
              </a:ext>
            </a:extLst>
          </p:cNvPr>
          <p:cNvPicPr>
            <a:picLocks noChangeAspect="1"/>
          </p:cNvPicPr>
          <p:nvPr/>
        </p:nvPicPr>
        <p:blipFill>
          <a:blip r:embed="rId5"/>
          <a:stretch>
            <a:fillRect/>
          </a:stretch>
        </p:blipFill>
        <p:spPr>
          <a:xfrm>
            <a:off x="4551661" y="1546004"/>
            <a:ext cx="1505026" cy="2263240"/>
          </a:xfrm>
          <a:prstGeom prst="rect">
            <a:avLst/>
          </a:prstGeom>
        </p:spPr>
      </p:pic>
      <p:pic>
        <p:nvPicPr>
          <p:cNvPr id="23" name="Picture 22" descr="A close-up&#10;&#10;AI-generated content may be incorrect.">
            <a:extLst>
              <a:ext uri="{FF2B5EF4-FFF2-40B4-BE49-F238E27FC236}">
                <a16:creationId xmlns:a16="http://schemas.microsoft.com/office/drawing/2014/main" id="{3C230051-7B3E-A876-57C6-CD0863F3CC0A}"/>
              </a:ext>
            </a:extLst>
          </p:cNvPr>
          <p:cNvPicPr>
            <a:picLocks noChangeAspect="1"/>
          </p:cNvPicPr>
          <p:nvPr/>
        </p:nvPicPr>
        <p:blipFill>
          <a:blip r:embed="rId6"/>
          <a:stretch>
            <a:fillRect/>
          </a:stretch>
        </p:blipFill>
        <p:spPr>
          <a:xfrm>
            <a:off x="6291903" y="1534935"/>
            <a:ext cx="1520015" cy="2274309"/>
          </a:xfrm>
          <a:prstGeom prst="rect">
            <a:avLst/>
          </a:prstGeom>
        </p:spPr>
      </p:pic>
      <p:pic>
        <p:nvPicPr>
          <p:cNvPr id="24" name="Picture 23">
            <a:extLst>
              <a:ext uri="{FF2B5EF4-FFF2-40B4-BE49-F238E27FC236}">
                <a16:creationId xmlns:a16="http://schemas.microsoft.com/office/drawing/2014/main" id="{60C3146B-9438-FBCB-A0EE-A0AFE5C2FA90}"/>
              </a:ext>
            </a:extLst>
          </p:cNvPr>
          <p:cNvPicPr>
            <a:picLocks noChangeAspect="1"/>
          </p:cNvPicPr>
          <p:nvPr/>
        </p:nvPicPr>
        <p:blipFill>
          <a:blip r:embed="rId7"/>
          <a:stretch>
            <a:fillRect/>
          </a:stretch>
        </p:blipFill>
        <p:spPr>
          <a:xfrm>
            <a:off x="8068294" y="1540847"/>
            <a:ext cx="1520015" cy="2262484"/>
          </a:xfrm>
          <a:prstGeom prst="rect">
            <a:avLst/>
          </a:prstGeom>
        </p:spPr>
      </p:pic>
      <p:pic>
        <p:nvPicPr>
          <p:cNvPr id="25" name="Picture 24" descr="A close up of a face&#10;&#10;AI-generated content may be incorrect.">
            <a:extLst>
              <a:ext uri="{FF2B5EF4-FFF2-40B4-BE49-F238E27FC236}">
                <a16:creationId xmlns:a16="http://schemas.microsoft.com/office/drawing/2014/main" id="{DC37F9C4-BCDB-99C8-6B7F-8DB52805D680}"/>
              </a:ext>
            </a:extLst>
          </p:cNvPr>
          <p:cNvPicPr>
            <a:picLocks noChangeAspect="1"/>
          </p:cNvPicPr>
          <p:nvPr/>
        </p:nvPicPr>
        <p:blipFill>
          <a:blip r:embed="rId8"/>
          <a:stretch>
            <a:fillRect/>
          </a:stretch>
        </p:blipFill>
        <p:spPr>
          <a:xfrm>
            <a:off x="9811736" y="1532083"/>
            <a:ext cx="1618306" cy="2258382"/>
          </a:xfrm>
          <a:prstGeom prst="rect">
            <a:avLst/>
          </a:prstGeom>
        </p:spPr>
      </p:pic>
      <p:pic>
        <p:nvPicPr>
          <p:cNvPr id="5" name="Picture 4" descr="A multicolored image of a rock&#10;&#10;AI-generated content may be incorrect.">
            <a:extLst>
              <a:ext uri="{FF2B5EF4-FFF2-40B4-BE49-F238E27FC236}">
                <a16:creationId xmlns:a16="http://schemas.microsoft.com/office/drawing/2014/main" id="{B24088E8-E2CE-21BB-27AC-E10D684243BD}"/>
              </a:ext>
            </a:extLst>
          </p:cNvPr>
          <p:cNvPicPr>
            <a:picLocks noChangeAspect="1"/>
          </p:cNvPicPr>
          <p:nvPr/>
        </p:nvPicPr>
        <p:blipFill>
          <a:blip r:embed="rId9"/>
          <a:stretch>
            <a:fillRect/>
          </a:stretch>
        </p:blipFill>
        <p:spPr>
          <a:xfrm>
            <a:off x="6837667" y="3901155"/>
            <a:ext cx="2241793" cy="2756112"/>
          </a:xfrm>
          <a:prstGeom prst="rect">
            <a:avLst/>
          </a:prstGeom>
        </p:spPr>
      </p:pic>
      <p:pic>
        <p:nvPicPr>
          <p:cNvPr id="7" name="Picture 6" descr="A close up of a ball&#10;&#10;AI-generated content may be incorrect.">
            <a:extLst>
              <a:ext uri="{FF2B5EF4-FFF2-40B4-BE49-F238E27FC236}">
                <a16:creationId xmlns:a16="http://schemas.microsoft.com/office/drawing/2014/main" id="{8A2B5B38-E31D-00CA-5E59-C46827610487}"/>
              </a:ext>
            </a:extLst>
          </p:cNvPr>
          <p:cNvPicPr>
            <a:picLocks noChangeAspect="1"/>
          </p:cNvPicPr>
          <p:nvPr/>
        </p:nvPicPr>
        <p:blipFill>
          <a:blip r:embed="rId10"/>
          <a:stretch>
            <a:fillRect/>
          </a:stretch>
        </p:blipFill>
        <p:spPr>
          <a:xfrm>
            <a:off x="9223155" y="3901155"/>
            <a:ext cx="2206887" cy="2756112"/>
          </a:xfrm>
          <a:prstGeom prst="rect">
            <a:avLst/>
          </a:prstGeom>
        </p:spPr>
      </p:pic>
    </p:spTree>
    <p:extLst>
      <p:ext uri="{BB962C8B-B14F-4D97-AF65-F5344CB8AC3E}">
        <p14:creationId xmlns:p14="http://schemas.microsoft.com/office/powerpoint/2010/main" val="8914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27741-0095-8CCE-ABEE-55AC92F1A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03776-5C46-9175-3E19-4A8AA53CB791}"/>
              </a:ext>
            </a:extLst>
          </p:cNvPr>
          <p:cNvSpPr>
            <a:spLocks noGrp="1"/>
          </p:cNvSpPr>
          <p:nvPr>
            <p:ph type="title"/>
          </p:nvPr>
        </p:nvSpPr>
        <p:spPr/>
        <p:txBody>
          <a:bodyPr/>
          <a:lstStyle/>
          <a:p>
            <a:r>
              <a:rPr lang="en-CA" dirty="0"/>
              <a:t>Part III: Full Walkthrough</a:t>
            </a:r>
          </a:p>
        </p:txBody>
      </p:sp>
      <p:sp>
        <p:nvSpPr>
          <p:cNvPr id="3" name="Text Placeholder 2">
            <a:extLst>
              <a:ext uri="{FF2B5EF4-FFF2-40B4-BE49-F238E27FC236}">
                <a16:creationId xmlns:a16="http://schemas.microsoft.com/office/drawing/2014/main" id="{741B80D1-E339-9216-56CF-5AE1FD1B8B93}"/>
              </a:ext>
            </a:extLst>
          </p:cNvPr>
          <p:cNvSpPr>
            <a:spLocks noGrp="1"/>
          </p:cNvSpPr>
          <p:nvPr>
            <p:ph type="body" idx="1"/>
          </p:nvPr>
        </p:nvSpPr>
        <p:spPr/>
        <p:txBody>
          <a:bodyPr/>
          <a:lstStyle/>
          <a:p>
            <a:r>
              <a:rPr lang="en-CA" dirty="0"/>
              <a:t>Using the BASIL GUI from Oxford ASL! </a:t>
            </a:r>
          </a:p>
        </p:txBody>
      </p:sp>
      <p:sp>
        <p:nvSpPr>
          <p:cNvPr id="4" name="Slide Number Placeholder 3">
            <a:extLst>
              <a:ext uri="{FF2B5EF4-FFF2-40B4-BE49-F238E27FC236}">
                <a16:creationId xmlns:a16="http://schemas.microsoft.com/office/drawing/2014/main" id="{6C6BCEA9-85AF-D1A8-15E1-7D8AA01E94CE}"/>
              </a:ext>
            </a:extLst>
          </p:cNvPr>
          <p:cNvSpPr>
            <a:spLocks noGrp="1"/>
          </p:cNvSpPr>
          <p:nvPr>
            <p:ph type="sldNum" sz="quarter" idx="12"/>
          </p:nvPr>
        </p:nvSpPr>
        <p:spPr/>
        <p:txBody>
          <a:bodyPr/>
          <a:lstStyle/>
          <a:p>
            <a:fld id="{2ADFD679-BBBC-0F4A-9A50-CED9F3CB3897}" type="slidenum">
              <a:rPr lang="en-CA" smtClean="0"/>
              <a:t>35</a:t>
            </a:fld>
            <a:endParaRPr lang="en-CA"/>
          </a:p>
        </p:txBody>
      </p:sp>
    </p:spTree>
    <p:extLst>
      <p:ext uri="{BB962C8B-B14F-4D97-AF65-F5344CB8AC3E}">
        <p14:creationId xmlns:p14="http://schemas.microsoft.com/office/powerpoint/2010/main" val="3286128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6E9F-4607-0B9A-68E5-9790788A04FC}"/>
              </a:ext>
            </a:extLst>
          </p:cNvPr>
          <p:cNvSpPr>
            <a:spLocks noGrp="1"/>
          </p:cNvSpPr>
          <p:nvPr>
            <p:ph type="title"/>
          </p:nvPr>
        </p:nvSpPr>
        <p:spPr/>
        <p:txBody>
          <a:bodyPr/>
          <a:lstStyle/>
          <a:p>
            <a:r>
              <a:rPr lang="en-CA" dirty="0"/>
              <a:t>Input Data</a:t>
            </a:r>
          </a:p>
        </p:txBody>
      </p:sp>
      <p:pic>
        <p:nvPicPr>
          <p:cNvPr id="5" name="Content Placeholder 4" descr="A screenshot of a computer&#10;&#10;AI-generated content may be incorrect.">
            <a:extLst>
              <a:ext uri="{FF2B5EF4-FFF2-40B4-BE49-F238E27FC236}">
                <a16:creationId xmlns:a16="http://schemas.microsoft.com/office/drawing/2014/main" id="{B6603DA8-9C4D-48D4-B425-B549199D61A8}"/>
              </a:ext>
            </a:extLst>
          </p:cNvPr>
          <p:cNvPicPr>
            <a:picLocks noGrp="1" noChangeAspect="1"/>
          </p:cNvPicPr>
          <p:nvPr>
            <p:ph idx="1"/>
          </p:nvPr>
        </p:nvPicPr>
        <p:blipFill>
          <a:blip r:embed="rId2"/>
          <a:stretch>
            <a:fillRect/>
          </a:stretch>
        </p:blipFill>
        <p:spPr>
          <a:xfrm>
            <a:off x="547914" y="1394979"/>
            <a:ext cx="8208707" cy="5097896"/>
          </a:xfrm>
        </p:spPr>
      </p:pic>
      <p:sp>
        <p:nvSpPr>
          <p:cNvPr id="6" name="TextBox 5">
            <a:extLst>
              <a:ext uri="{FF2B5EF4-FFF2-40B4-BE49-F238E27FC236}">
                <a16:creationId xmlns:a16="http://schemas.microsoft.com/office/drawing/2014/main" id="{AFAEED69-9483-C49C-1A7A-D04EF7827513}"/>
              </a:ext>
            </a:extLst>
          </p:cNvPr>
          <p:cNvSpPr txBox="1"/>
          <p:nvPr/>
        </p:nvSpPr>
        <p:spPr>
          <a:xfrm>
            <a:off x="9119039" y="3097541"/>
            <a:ext cx="1872343" cy="1692771"/>
          </a:xfrm>
          <a:prstGeom prst="rect">
            <a:avLst/>
          </a:prstGeom>
          <a:noFill/>
        </p:spPr>
        <p:txBody>
          <a:bodyPr wrap="square" rtlCol="0">
            <a:spAutoFit/>
          </a:bodyPr>
          <a:lstStyle/>
          <a:p>
            <a:pPr algn="ctr"/>
            <a:r>
              <a:rPr lang="en-CA" sz="2600" dirty="0">
                <a:solidFill>
                  <a:schemeClr val="accent5">
                    <a:lumMod val="75000"/>
                  </a:schemeClr>
                </a:solidFill>
              </a:rPr>
              <a:t>Open </a:t>
            </a:r>
            <a:r>
              <a:rPr lang="en-CA" sz="2600" dirty="0" err="1">
                <a:solidFill>
                  <a:schemeClr val="accent5">
                    <a:lumMod val="75000"/>
                  </a:schemeClr>
                </a:solidFill>
              </a:rPr>
              <a:t>gui</a:t>
            </a:r>
            <a:r>
              <a:rPr lang="en-CA" sz="2600" dirty="0">
                <a:solidFill>
                  <a:schemeClr val="accent5">
                    <a:lumMod val="75000"/>
                  </a:schemeClr>
                </a:solidFill>
              </a:rPr>
              <a:t> with command:</a:t>
            </a:r>
          </a:p>
          <a:p>
            <a:pPr algn="ctr"/>
            <a:r>
              <a:rPr lang="en-CA" sz="2600" i="1" dirty="0" err="1">
                <a:solidFill>
                  <a:schemeClr val="accent5">
                    <a:lumMod val="75000"/>
                  </a:schemeClr>
                </a:solidFill>
              </a:rPr>
              <a:t>asl_gui</a:t>
            </a:r>
            <a:endParaRPr lang="en-CA" sz="2600" i="1" dirty="0">
              <a:solidFill>
                <a:schemeClr val="accent5">
                  <a:lumMod val="75000"/>
                </a:schemeClr>
              </a:solidFill>
            </a:endParaRPr>
          </a:p>
        </p:txBody>
      </p:sp>
      <p:sp>
        <p:nvSpPr>
          <p:cNvPr id="3" name="Slide Number Placeholder 2">
            <a:extLst>
              <a:ext uri="{FF2B5EF4-FFF2-40B4-BE49-F238E27FC236}">
                <a16:creationId xmlns:a16="http://schemas.microsoft.com/office/drawing/2014/main" id="{7E90B9FD-68F2-3EDD-FDF1-276AE799E605}"/>
              </a:ext>
            </a:extLst>
          </p:cNvPr>
          <p:cNvSpPr>
            <a:spLocks noGrp="1"/>
          </p:cNvSpPr>
          <p:nvPr>
            <p:ph type="sldNum" sz="quarter" idx="12"/>
          </p:nvPr>
        </p:nvSpPr>
        <p:spPr/>
        <p:txBody>
          <a:bodyPr/>
          <a:lstStyle/>
          <a:p>
            <a:fld id="{2ADFD679-BBBC-0F4A-9A50-CED9F3CB3897}" type="slidenum">
              <a:rPr lang="en-CA" smtClean="0"/>
              <a:t>36</a:t>
            </a:fld>
            <a:endParaRPr lang="en-CA"/>
          </a:p>
        </p:txBody>
      </p:sp>
    </p:spTree>
    <p:extLst>
      <p:ext uri="{BB962C8B-B14F-4D97-AF65-F5344CB8AC3E}">
        <p14:creationId xmlns:p14="http://schemas.microsoft.com/office/powerpoint/2010/main" val="2927988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39A3E-06DC-8D89-F431-F30A5483C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588DE-BFA4-0884-5A08-BDC0555A23CF}"/>
              </a:ext>
            </a:extLst>
          </p:cNvPr>
          <p:cNvSpPr>
            <a:spLocks noGrp="1"/>
          </p:cNvSpPr>
          <p:nvPr>
            <p:ph type="title"/>
          </p:nvPr>
        </p:nvSpPr>
        <p:spPr/>
        <p:txBody>
          <a:bodyPr/>
          <a:lstStyle/>
          <a:p>
            <a:r>
              <a:rPr lang="en-CA" dirty="0"/>
              <a:t>Input Data</a:t>
            </a:r>
          </a:p>
        </p:txBody>
      </p:sp>
      <p:pic>
        <p:nvPicPr>
          <p:cNvPr id="5" name="Content Placeholder 4" descr="A screenshot of a computer&#10;&#10;AI-generated content may be incorrect.">
            <a:extLst>
              <a:ext uri="{FF2B5EF4-FFF2-40B4-BE49-F238E27FC236}">
                <a16:creationId xmlns:a16="http://schemas.microsoft.com/office/drawing/2014/main" id="{CA0942C9-5601-636E-E1C7-EB27779FA318}"/>
              </a:ext>
            </a:extLst>
          </p:cNvPr>
          <p:cNvPicPr>
            <a:picLocks noGrp="1" noChangeAspect="1"/>
          </p:cNvPicPr>
          <p:nvPr>
            <p:ph idx="1"/>
          </p:nvPr>
        </p:nvPicPr>
        <p:blipFill>
          <a:blip r:embed="rId2"/>
          <a:srcRect t="-14260" r="38424" b="14260"/>
          <a:stretch>
            <a:fillRect/>
          </a:stretch>
        </p:blipFill>
        <p:spPr>
          <a:xfrm>
            <a:off x="4557486" y="-887634"/>
            <a:ext cx="7460343" cy="7524246"/>
          </a:xfrm>
        </p:spPr>
      </p:pic>
      <p:sp>
        <p:nvSpPr>
          <p:cNvPr id="3" name="TextBox 2">
            <a:extLst>
              <a:ext uri="{FF2B5EF4-FFF2-40B4-BE49-F238E27FC236}">
                <a16:creationId xmlns:a16="http://schemas.microsoft.com/office/drawing/2014/main" id="{77F6FD86-E09C-3659-17D6-4FA728140007}"/>
              </a:ext>
            </a:extLst>
          </p:cNvPr>
          <p:cNvSpPr txBox="1"/>
          <p:nvPr/>
        </p:nvSpPr>
        <p:spPr>
          <a:xfrm>
            <a:off x="1063611" y="2382559"/>
            <a:ext cx="2535932" cy="2092881"/>
          </a:xfrm>
          <a:prstGeom prst="rect">
            <a:avLst/>
          </a:prstGeom>
          <a:noFill/>
        </p:spPr>
        <p:txBody>
          <a:bodyPr wrap="square" rtlCol="0">
            <a:spAutoFit/>
          </a:bodyPr>
          <a:lstStyle/>
          <a:p>
            <a:pPr algn="ctr"/>
            <a:r>
              <a:rPr lang="en-CA" sz="2600" dirty="0">
                <a:solidFill>
                  <a:schemeClr val="accent5">
                    <a:lumMod val="75000"/>
                  </a:schemeClr>
                </a:solidFill>
              </a:rPr>
              <a:t>Specify input dataset and some acquisition parameters </a:t>
            </a:r>
          </a:p>
        </p:txBody>
      </p:sp>
      <p:sp>
        <p:nvSpPr>
          <p:cNvPr id="4" name="Slide Number Placeholder 3">
            <a:extLst>
              <a:ext uri="{FF2B5EF4-FFF2-40B4-BE49-F238E27FC236}">
                <a16:creationId xmlns:a16="http://schemas.microsoft.com/office/drawing/2014/main" id="{B9BC1467-1006-E384-5823-AA25BFA1E9C2}"/>
              </a:ext>
            </a:extLst>
          </p:cNvPr>
          <p:cNvSpPr>
            <a:spLocks noGrp="1"/>
          </p:cNvSpPr>
          <p:nvPr>
            <p:ph type="sldNum" sz="quarter" idx="12"/>
          </p:nvPr>
        </p:nvSpPr>
        <p:spPr/>
        <p:txBody>
          <a:bodyPr/>
          <a:lstStyle/>
          <a:p>
            <a:fld id="{2ADFD679-BBBC-0F4A-9A50-CED9F3CB3897}" type="slidenum">
              <a:rPr lang="en-CA" smtClean="0"/>
              <a:t>37</a:t>
            </a:fld>
            <a:endParaRPr lang="en-CA"/>
          </a:p>
        </p:txBody>
      </p:sp>
    </p:spTree>
    <p:extLst>
      <p:ext uri="{BB962C8B-B14F-4D97-AF65-F5344CB8AC3E}">
        <p14:creationId xmlns:p14="http://schemas.microsoft.com/office/powerpoint/2010/main" val="2761292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73A6-F238-8392-C8D6-412E2BAB4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540FF-A9BB-B7C1-B84F-A47E164B39A2}"/>
              </a:ext>
            </a:extLst>
          </p:cNvPr>
          <p:cNvSpPr>
            <a:spLocks noGrp="1"/>
          </p:cNvSpPr>
          <p:nvPr>
            <p:ph type="title"/>
          </p:nvPr>
        </p:nvSpPr>
        <p:spPr/>
        <p:txBody>
          <a:bodyPr/>
          <a:lstStyle/>
          <a:p>
            <a:r>
              <a:rPr lang="en-CA" dirty="0"/>
              <a:t>Calibration</a:t>
            </a:r>
          </a:p>
        </p:txBody>
      </p:sp>
      <p:pic>
        <p:nvPicPr>
          <p:cNvPr id="4" name="Picture 3" descr="A screenshot of a computer&#10;&#10;AI-generated content may be incorrect.">
            <a:extLst>
              <a:ext uri="{FF2B5EF4-FFF2-40B4-BE49-F238E27FC236}">
                <a16:creationId xmlns:a16="http://schemas.microsoft.com/office/drawing/2014/main" id="{3DF17FA3-2A91-BB35-5180-D0F4EADD84BE}"/>
              </a:ext>
            </a:extLst>
          </p:cNvPr>
          <p:cNvPicPr>
            <a:picLocks noChangeAspect="1"/>
          </p:cNvPicPr>
          <p:nvPr/>
        </p:nvPicPr>
        <p:blipFill>
          <a:blip r:embed="rId2"/>
          <a:stretch>
            <a:fillRect/>
          </a:stretch>
        </p:blipFill>
        <p:spPr>
          <a:xfrm>
            <a:off x="3526971" y="258548"/>
            <a:ext cx="8519886" cy="6433383"/>
          </a:xfrm>
          <a:prstGeom prst="rect">
            <a:avLst/>
          </a:prstGeom>
        </p:spPr>
      </p:pic>
      <p:sp>
        <p:nvSpPr>
          <p:cNvPr id="8" name="TextBox 7">
            <a:extLst>
              <a:ext uri="{FF2B5EF4-FFF2-40B4-BE49-F238E27FC236}">
                <a16:creationId xmlns:a16="http://schemas.microsoft.com/office/drawing/2014/main" id="{9B42E5B1-8BAF-B29A-D1B2-98C8C0820081}"/>
              </a:ext>
            </a:extLst>
          </p:cNvPr>
          <p:cNvSpPr txBox="1"/>
          <p:nvPr/>
        </p:nvSpPr>
        <p:spPr>
          <a:xfrm>
            <a:off x="541095" y="2614788"/>
            <a:ext cx="2535932" cy="2092881"/>
          </a:xfrm>
          <a:prstGeom prst="rect">
            <a:avLst/>
          </a:prstGeom>
          <a:noFill/>
        </p:spPr>
        <p:txBody>
          <a:bodyPr wrap="square" rtlCol="0">
            <a:spAutoFit/>
          </a:bodyPr>
          <a:lstStyle/>
          <a:p>
            <a:pPr algn="ctr"/>
            <a:r>
              <a:rPr lang="en-CA" sz="2600" dirty="0">
                <a:solidFill>
                  <a:schemeClr val="accent5">
                    <a:lumMod val="75000"/>
                  </a:schemeClr>
                </a:solidFill>
              </a:rPr>
              <a:t>Specify calibration image and </a:t>
            </a:r>
            <a:r>
              <a:rPr lang="en-CA" sz="2600" dirty="0" err="1">
                <a:solidFill>
                  <a:schemeClr val="accent5">
                    <a:lumMod val="75000"/>
                  </a:schemeClr>
                </a:solidFill>
              </a:rPr>
              <a:t>voxelwise</a:t>
            </a:r>
            <a:r>
              <a:rPr lang="en-CA" sz="2600" dirty="0">
                <a:solidFill>
                  <a:schemeClr val="accent5">
                    <a:lumMod val="75000"/>
                  </a:schemeClr>
                </a:solidFill>
              </a:rPr>
              <a:t> calculation</a:t>
            </a:r>
          </a:p>
        </p:txBody>
      </p:sp>
      <p:sp>
        <p:nvSpPr>
          <p:cNvPr id="3" name="Slide Number Placeholder 2">
            <a:extLst>
              <a:ext uri="{FF2B5EF4-FFF2-40B4-BE49-F238E27FC236}">
                <a16:creationId xmlns:a16="http://schemas.microsoft.com/office/drawing/2014/main" id="{F29C1166-9ED8-2263-003B-B01AF6D8C445}"/>
              </a:ext>
            </a:extLst>
          </p:cNvPr>
          <p:cNvSpPr>
            <a:spLocks noGrp="1"/>
          </p:cNvSpPr>
          <p:nvPr>
            <p:ph type="sldNum" sz="quarter" idx="12"/>
          </p:nvPr>
        </p:nvSpPr>
        <p:spPr/>
        <p:txBody>
          <a:bodyPr/>
          <a:lstStyle/>
          <a:p>
            <a:fld id="{2ADFD679-BBBC-0F4A-9A50-CED9F3CB3897}" type="slidenum">
              <a:rPr lang="en-CA" smtClean="0"/>
              <a:t>38</a:t>
            </a:fld>
            <a:endParaRPr lang="en-CA"/>
          </a:p>
        </p:txBody>
      </p:sp>
    </p:spTree>
    <p:extLst>
      <p:ext uri="{BB962C8B-B14F-4D97-AF65-F5344CB8AC3E}">
        <p14:creationId xmlns:p14="http://schemas.microsoft.com/office/powerpoint/2010/main" val="2398012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B8046-CF98-3AB8-0CB2-D1D34A7A6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28D11-83CD-6107-668F-B73724A317C7}"/>
              </a:ext>
            </a:extLst>
          </p:cNvPr>
          <p:cNvSpPr>
            <a:spLocks noGrp="1"/>
          </p:cNvSpPr>
          <p:nvPr>
            <p:ph type="title"/>
          </p:nvPr>
        </p:nvSpPr>
        <p:spPr>
          <a:xfrm>
            <a:off x="510386" y="539296"/>
            <a:ext cx="10515600" cy="1325563"/>
          </a:xfrm>
        </p:spPr>
        <p:txBody>
          <a:bodyPr/>
          <a:lstStyle/>
          <a:p>
            <a:r>
              <a:rPr lang="en-CA" dirty="0"/>
              <a:t>Structural</a:t>
            </a:r>
            <a:br>
              <a:rPr lang="en-CA" dirty="0"/>
            </a:br>
            <a:r>
              <a:rPr lang="en-CA" dirty="0"/>
              <a:t>Reference</a:t>
            </a:r>
          </a:p>
        </p:txBody>
      </p:sp>
      <p:pic>
        <p:nvPicPr>
          <p:cNvPr id="7" name="Content Placeholder 6" descr="A screenshot of a computer&#10;&#10;AI-generated content may be incorrect.">
            <a:extLst>
              <a:ext uri="{FF2B5EF4-FFF2-40B4-BE49-F238E27FC236}">
                <a16:creationId xmlns:a16="http://schemas.microsoft.com/office/drawing/2014/main" id="{3708527D-6069-C9BA-151E-06432FCC8CDF}"/>
              </a:ext>
            </a:extLst>
          </p:cNvPr>
          <p:cNvPicPr>
            <a:picLocks noGrp="1" noChangeAspect="1"/>
          </p:cNvPicPr>
          <p:nvPr>
            <p:ph idx="1"/>
          </p:nvPr>
        </p:nvPicPr>
        <p:blipFill>
          <a:blip r:embed="rId2"/>
          <a:stretch>
            <a:fillRect/>
          </a:stretch>
        </p:blipFill>
        <p:spPr>
          <a:xfrm>
            <a:off x="3541154" y="159657"/>
            <a:ext cx="8474289" cy="6516914"/>
          </a:xfrm>
        </p:spPr>
      </p:pic>
      <p:sp>
        <p:nvSpPr>
          <p:cNvPr id="8" name="TextBox 7">
            <a:extLst>
              <a:ext uri="{FF2B5EF4-FFF2-40B4-BE49-F238E27FC236}">
                <a16:creationId xmlns:a16="http://schemas.microsoft.com/office/drawing/2014/main" id="{B953DCD3-0292-290A-9F97-BCD335918FD8}"/>
              </a:ext>
            </a:extLst>
          </p:cNvPr>
          <p:cNvSpPr txBox="1"/>
          <p:nvPr/>
        </p:nvSpPr>
        <p:spPr>
          <a:xfrm>
            <a:off x="510386" y="2890967"/>
            <a:ext cx="2535932" cy="1292662"/>
          </a:xfrm>
          <a:prstGeom prst="rect">
            <a:avLst/>
          </a:prstGeom>
          <a:noFill/>
        </p:spPr>
        <p:txBody>
          <a:bodyPr wrap="square" rtlCol="0">
            <a:spAutoFit/>
          </a:bodyPr>
          <a:lstStyle/>
          <a:p>
            <a:pPr algn="ctr"/>
            <a:r>
              <a:rPr lang="en-CA" sz="2600" dirty="0">
                <a:solidFill>
                  <a:schemeClr val="accent5">
                    <a:lumMod val="75000"/>
                  </a:schemeClr>
                </a:solidFill>
              </a:rPr>
              <a:t>Structural image used to mask brain  </a:t>
            </a:r>
          </a:p>
        </p:txBody>
      </p:sp>
      <p:sp>
        <p:nvSpPr>
          <p:cNvPr id="3" name="Slide Number Placeholder 2">
            <a:extLst>
              <a:ext uri="{FF2B5EF4-FFF2-40B4-BE49-F238E27FC236}">
                <a16:creationId xmlns:a16="http://schemas.microsoft.com/office/drawing/2014/main" id="{7FB4D6F9-B907-526B-F847-E60EA0D4F36D}"/>
              </a:ext>
            </a:extLst>
          </p:cNvPr>
          <p:cNvSpPr>
            <a:spLocks noGrp="1"/>
          </p:cNvSpPr>
          <p:nvPr>
            <p:ph type="sldNum" sz="quarter" idx="12"/>
          </p:nvPr>
        </p:nvSpPr>
        <p:spPr/>
        <p:txBody>
          <a:bodyPr/>
          <a:lstStyle/>
          <a:p>
            <a:fld id="{2ADFD679-BBBC-0F4A-9A50-CED9F3CB3897}" type="slidenum">
              <a:rPr lang="en-CA" smtClean="0"/>
              <a:t>39</a:t>
            </a:fld>
            <a:endParaRPr lang="en-CA"/>
          </a:p>
        </p:txBody>
      </p:sp>
    </p:spTree>
    <p:extLst>
      <p:ext uri="{BB962C8B-B14F-4D97-AF65-F5344CB8AC3E}">
        <p14:creationId xmlns:p14="http://schemas.microsoft.com/office/powerpoint/2010/main" val="98366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18CD-D396-6A2F-3DDA-9590A43CF380}"/>
              </a:ext>
            </a:extLst>
          </p:cNvPr>
          <p:cNvSpPr>
            <a:spLocks noGrp="1"/>
          </p:cNvSpPr>
          <p:nvPr>
            <p:ph type="title"/>
          </p:nvPr>
        </p:nvSpPr>
        <p:spPr/>
        <p:txBody>
          <a:bodyPr/>
          <a:lstStyle/>
          <a:p>
            <a:r>
              <a:rPr lang="en-CA" dirty="0"/>
              <a:t>The Problem with Single PLD Data</a:t>
            </a:r>
          </a:p>
        </p:txBody>
      </p:sp>
      <p:sp>
        <p:nvSpPr>
          <p:cNvPr id="3" name="Content Placeholder 2">
            <a:extLst>
              <a:ext uri="{FF2B5EF4-FFF2-40B4-BE49-F238E27FC236}">
                <a16:creationId xmlns:a16="http://schemas.microsoft.com/office/drawing/2014/main" id="{E322BD22-A0DF-3404-0C55-EF360873E831}"/>
              </a:ext>
            </a:extLst>
          </p:cNvPr>
          <p:cNvSpPr>
            <a:spLocks noGrp="1"/>
          </p:cNvSpPr>
          <p:nvPr>
            <p:ph idx="1"/>
          </p:nvPr>
        </p:nvSpPr>
        <p:spPr>
          <a:xfrm>
            <a:off x="838200" y="1690688"/>
            <a:ext cx="10515600" cy="4351338"/>
          </a:xfrm>
        </p:spPr>
        <p:txBody>
          <a:bodyPr/>
          <a:lstStyle/>
          <a:p>
            <a:r>
              <a:rPr lang="en-CA" dirty="0"/>
              <a:t>PLD = Post Label Delay</a:t>
            </a:r>
          </a:p>
          <a:p>
            <a:r>
              <a:rPr lang="en-CA" dirty="0"/>
              <a:t>Choosing PLD is a difficult task and poses a trade-off: </a:t>
            </a:r>
          </a:p>
          <a:p>
            <a:pPr lvl="1"/>
            <a:r>
              <a:rPr lang="en-CA" dirty="0"/>
              <a:t>If the PLD is too short, labeled blood won’t have yet reached the capillary bed  </a:t>
            </a:r>
          </a:p>
          <a:p>
            <a:pPr lvl="1"/>
            <a:r>
              <a:rPr lang="en-CA" dirty="0"/>
              <a:t>Time for labeled blood to reach capillary bed is termed arterial transit time (ATT)</a:t>
            </a:r>
          </a:p>
          <a:p>
            <a:pPr lvl="1"/>
            <a:r>
              <a:rPr lang="en-CA" dirty="0"/>
              <a:t>If the PLD is too long, signal will be lost due to T1 relaxation</a:t>
            </a:r>
          </a:p>
          <a:p>
            <a:endParaRPr lang="en-CA" dirty="0"/>
          </a:p>
          <a:p>
            <a:pPr marL="457200" lvl="1" indent="0">
              <a:buNone/>
            </a:pPr>
            <a:endParaRPr lang="en-CA" dirty="0"/>
          </a:p>
          <a:p>
            <a:pPr marL="457200" lvl="1" indent="0">
              <a:buNone/>
            </a:pPr>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393062EA-10AC-E2E5-79B5-2EB9280C219B}"/>
              </a:ext>
            </a:extLst>
          </p:cNvPr>
          <p:cNvSpPr>
            <a:spLocks noGrp="1"/>
          </p:cNvSpPr>
          <p:nvPr>
            <p:ph type="sldNum" sz="quarter" idx="12"/>
          </p:nvPr>
        </p:nvSpPr>
        <p:spPr/>
        <p:txBody>
          <a:bodyPr/>
          <a:lstStyle/>
          <a:p>
            <a:fld id="{2ADFD679-BBBC-0F4A-9A50-CED9F3CB3897}" type="slidenum">
              <a:rPr lang="en-CA" smtClean="0"/>
              <a:t>4</a:t>
            </a:fld>
            <a:endParaRPr lang="en-CA"/>
          </a:p>
        </p:txBody>
      </p:sp>
    </p:spTree>
    <p:extLst>
      <p:ext uri="{BB962C8B-B14F-4D97-AF65-F5344CB8AC3E}">
        <p14:creationId xmlns:p14="http://schemas.microsoft.com/office/powerpoint/2010/main" val="4113993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07192-6479-01CE-1011-5E6747A9D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5BFB-9788-1AB8-70B1-022057EACA46}"/>
              </a:ext>
            </a:extLst>
          </p:cNvPr>
          <p:cNvSpPr>
            <a:spLocks noGrp="1"/>
          </p:cNvSpPr>
          <p:nvPr>
            <p:ph type="title"/>
          </p:nvPr>
        </p:nvSpPr>
        <p:spPr>
          <a:xfrm>
            <a:off x="678543" y="553811"/>
            <a:ext cx="10515600" cy="1325563"/>
          </a:xfrm>
        </p:spPr>
        <p:txBody>
          <a:bodyPr/>
          <a:lstStyle/>
          <a:p>
            <a:r>
              <a:rPr lang="en-CA" dirty="0"/>
              <a:t>Analysis</a:t>
            </a:r>
            <a:br>
              <a:rPr lang="en-CA" dirty="0"/>
            </a:br>
            <a:r>
              <a:rPr lang="en-CA" dirty="0"/>
              <a:t>Parameters</a:t>
            </a:r>
          </a:p>
        </p:txBody>
      </p:sp>
      <p:pic>
        <p:nvPicPr>
          <p:cNvPr id="9" name="Picture 8" descr="A screenshot of a computer&#10;&#10;AI-generated content may be incorrect.">
            <a:extLst>
              <a:ext uri="{FF2B5EF4-FFF2-40B4-BE49-F238E27FC236}">
                <a16:creationId xmlns:a16="http://schemas.microsoft.com/office/drawing/2014/main" id="{8B0D36E7-14F3-B864-1CF5-A41E0AA6E80E}"/>
              </a:ext>
            </a:extLst>
          </p:cNvPr>
          <p:cNvPicPr>
            <a:picLocks noChangeAspect="1"/>
          </p:cNvPicPr>
          <p:nvPr/>
        </p:nvPicPr>
        <p:blipFill>
          <a:blip r:embed="rId3"/>
          <a:stretch>
            <a:fillRect/>
          </a:stretch>
        </p:blipFill>
        <p:spPr>
          <a:xfrm>
            <a:off x="5021943" y="118381"/>
            <a:ext cx="6999515" cy="6541781"/>
          </a:xfrm>
          <a:prstGeom prst="rect">
            <a:avLst/>
          </a:prstGeom>
        </p:spPr>
      </p:pic>
      <p:sp>
        <p:nvSpPr>
          <p:cNvPr id="10" name="TextBox 9">
            <a:extLst>
              <a:ext uri="{FF2B5EF4-FFF2-40B4-BE49-F238E27FC236}">
                <a16:creationId xmlns:a16="http://schemas.microsoft.com/office/drawing/2014/main" id="{4493EBF4-2E48-DE17-7214-218DE6036DC7}"/>
              </a:ext>
            </a:extLst>
          </p:cNvPr>
          <p:cNvSpPr txBox="1"/>
          <p:nvPr/>
        </p:nvSpPr>
        <p:spPr>
          <a:xfrm>
            <a:off x="678543" y="2417860"/>
            <a:ext cx="3161729" cy="2893100"/>
          </a:xfrm>
          <a:prstGeom prst="rect">
            <a:avLst/>
          </a:prstGeom>
          <a:noFill/>
        </p:spPr>
        <p:txBody>
          <a:bodyPr wrap="square" rtlCol="0">
            <a:spAutoFit/>
          </a:bodyPr>
          <a:lstStyle/>
          <a:p>
            <a:pPr algn="ctr"/>
            <a:r>
              <a:rPr lang="en-CA" sz="2600" dirty="0">
                <a:solidFill>
                  <a:schemeClr val="accent5">
                    <a:lumMod val="75000"/>
                  </a:schemeClr>
                </a:solidFill>
              </a:rPr>
              <a:t>Choose some analysis parameters</a:t>
            </a:r>
          </a:p>
          <a:p>
            <a:pPr algn="ctr"/>
            <a:r>
              <a:rPr lang="en-CA" sz="2600" dirty="0">
                <a:solidFill>
                  <a:schemeClr val="accent5">
                    <a:lumMod val="75000"/>
                  </a:schemeClr>
                </a:solidFill>
              </a:rPr>
              <a:t>1. Initial guesses for ATT, T1, inversion efficiency</a:t>
            </a:r>
          </a:p>
          <a:p>
            <a:pPr algn="ctr"/>
            <a:r>
              <a:rPr lang="en-CA" sz="2600" dirty="0">
                <a:solidFill>
                  <a:schemeClr val="accent5">
                    <a:lumMod val="75000"/>
                  </a:schemeClr>
                </a:solidFill>
              </a:rPr>
              <a:t>2. Spatial smoothing</a:t>
            </a:r>
          </a:p>
          <a:p>
            <a:pPr algn="ctr"/>
            <a:r>
              <a:rPr lang="en-CA" sz="2600" dirty="0">
                <a:solidFill>
                  <a:schemeClr val="accent5">
                    <a:lumMod val="75000"/>
                  </a:schemeClr>
                </a:solidFill>
              </a:rPr>
              <a:t>3. Motion correction </a:t>
            </a:r>
          </a:p>
        </p:txBody>
      </p:sp>
      <p:sp>
        <p:nvSpPr>
          <p:cNvPr id="3" name="Slide Number Placeholder 2">
            <a:extLst>
              <a:ext uri="{FF2B5EF4-FFF2-40B4-BE49-F238E27FC236}">
                <a16:creationId xmlns:a16="http://schemas.microsoft.com/office/drawing/2014/main" id="{4F510367-39D4-8CD0-66D9-A270B1E08FB8}"/>
              </a:ext>
            </a:extLst>
          </p:cNvPr>
          <p:cNvSpPr>
            <a:spLocks noGrp="1"/>
          </p:cNvSpPr>
          <p:nvPr>
            <p:ph type="sldNum" sz="quarter" idx="12"/>
          </p:nvPr>
        </p:nvSpPr>
        <p:spPr/>
        <p:txBody>
          <a:bodyPr/>
          <a:lstStyle/>
          <a:p>
            <a:fld id="{2ADFD679-BBBC-0F4A-9A50-CED9F3CB3897}" type="slidenum">
              <a:rPr lang="en-CA" smtClean="0"/>
              <a:t>40</a:t>
            </a:fld>
            <a:endParaRPr lang="en-CA"/>
          </a:p>
        </p:txBody>
      </p:sp>
    </p:spTree>
    <p:extLst>
      <p:ext uri="{BB962C8B-B14F-4D97-AF65-F5344CB8AC3E}">
        <p14:creationId xmlns:p14="http://schemas.microsoft.com/office/powerpoint/2010/main" val="275957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63AB-EAE3-8FE1-B845-D0DCCA63B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BE293E-C6A4-9492-F951-B179F7547110}"/>
              </a:ext>
            </a:extLst>
          </p:cNvPr>
          <p:cNvSpPr>
            <a:spLocks noGrp="1"/>
          </p:cNvSpPr>
          <p:nvPr>
            <p:ph type="title"/>
          </p:nvPr>
        </p:nvSpPr>
        <p:spPr/>
        <p:txBody>
          <a:bodyPr/>
          <a:lstStyle/>
          <a:p>
            <a:r>
              <a:rPr lang="en-CA" dirty="0"/>
              <a:t>CBF and ATT Maps</a:t>
            </a:r>
          </a:p>
        </p:txBody>
      </p:sp>
      <p:sp>
        <p:nvSpPr>
          <p:cNvPr id="11" name="TextBox 10">
            <a:extLst>
              <a:ext uri="{FF2B5EF4-FFF2-40B4-BE49-F238E27FC236}">
                <a16:creationId xmlns:a16="http://schemas.microsoft.com/office/drawing/2014/main" id="{8135AC50-24F6-A147-5C65-BB9F5F6C79D3}"/>
              </a:ext>
            </a:extLst>
          </p:cNvPr>
          <p:cNvSpPr txBox="1"/>
          <p:nvPr/>
        </p:nvSpPr>
        <p:spPr>
          <a:xfrm>
            <a:off x="7179073" y="1244412"/>
            <a:ext cx="2342367" cy="892552"/>
          </a:xfrm>
          <a:prstGeom prst="rect">
            <a:avLst/>
          </a:prstGeom>
          <a:noFill/>
        </p:spPr>
        <p:txBody>
          <a:bodyPr wrap="square" rtlCol="0">
            <a:spAutoFit/>
          </a:bodyPr>
          <a:lstStyle/>
          <a:p>
            <a:pPr algn="ctr"/>
            <a:r>
              <a:rPr lang="en-CA" sz="2600" dirty="0"/>
              <a:t>ATT</a:t>
            </a:r>
          </a:p>
          <a:p>
            <a:pPr algn="ctr"/>
            <a:r>
              <a:rPr lang="en-CA" sz="2600" dirty="0"/>
              <a:t>(seconds) </a:t>
            </a:r>
          </a:p>
        </p:txBody>
      </p:sp>
      <p:sp>
        <p:nvSpPr>
          <p:cNvPr id="12" name="TextBox 11">
            <a:extLst>
              <a:ext uri="{FF2B5EF4-FFF2-40B4-BE49-F238E27FC236}">
                <a16:creationId xmlns:a16="http://schemas.microsoft.com/office/drawing/2014/main" id="{C4F7E481-E3A8-810D-D80B-D352B7942486}"/>
              </a:ext>
            </a:extLst>
          </p:cNvPr>
          <p:cNvSpPr txBox="1"/>
          <p:nvPr/>
        </p:nvSpPr>
        <p:spPr>
          <a:xfrm>
            <a:off x="1021394" y="1329469"/>
            <a:ext cx="2342367" cy="892552"/>
          </a:xfrm>
          <a:prstGeom prst="rect">
            <a:avLst/>
          </a:prstGeom>
          <a:noFill/>
        </p:spPr>
        <p:txBody>
          <a:bodyPr wrap="square" rtlCol="0">
            <a:spAutoFit/>
          </a:bodyPr>
          <a:lstStyle/>
          <a:p>
            <a:pPr algn="ctr"/>
            <a:r>
              <a:rPr lang="en-CA" sz="2600" dirty="0"/>
              <a:t>CBF </a:t>
            </a:r>
          </a:p>
          <a:p>
            <a:pPr algn="ctr"/>
            <a:r>
              <a:rPr lang="en-CA" sz="2600" dirty="0"/>
              <a:t>(mL/100g/min)</a:t>
            </a:r>
          </a:p>
        </p:txBody>
      </p:sp>
      <p:sp>
        <p:nvSpPr>
          <p:cNvPr id="3" name="Slide Number Placeholder 2">
            <a:extLst>
              <a:ext uri="{FF2B5EF4-FFF2-40B4-BE49-F238E27FC236}">
                <a16:creationId xmlns:a16="http://schemas.microsoft.com/office/drawing/2014/main" id="{05BDF713-40F6-F1EE-C607-5BD550E1FDCE}"/>
              </a:ext>
            </a:extLst>
          </p:cNvPr>
          <p:cNvSpPr>
            <a:spLocks noGrp="1"/>
          </p:cNvSpPr>
          <p:nvPr>
            <p:ph type="sldNum" sz="quarter" idx="12"/>
          </p:nvPr>
        </p:nvSpPr>
        <p:spPr/>
        <p:txBody>
          <a:bodyPr/>
          <a:lstStyle/>
          <a:p>
            <a:fld id="{2ADFD679-BBBC-0F4A-9A50-CED9F3CB3897}" type="slidenum">
              <a:rPr lang="en-CA" smtClean="0"/>
              <a:t>41</a:t>
            </a:fld>
            <a:endParaRPr lang="en-CA"/>
          </a:p>
        </p:txBody>
      </p:sp>
      <p:pic>
        <p:nvPicPr>
          <p:cNvPr id="6" name="Picture 5" descr="A multicolored image of a rock&#10;&#10;AI-generated content may be incorrect.">
            <a:extLst>
              <a:ext uri="{FF2B5EF4-FFF2-40B4-BE49-F238E27FC236}">
                <a16:creationId xmlns:a16="http://schemas.microsoft.com/office/drawing/2014/main" id="{0459BBB6-EA77-B8A8-4DDD-368F014DC9FB}"/>
              </a:ext>
            </a:extLst>
          </p:cNvPr>
          <p:cNvPicPr>
            <a:picLocks noChangeAspect="1"/>
          </p:cNvPicPr>
          <p:nvPr/>
        </p:nvPicPr>
        <p:blipFill>
          <a:blip r:embed="rId2"/>
          <a:stretch>
            <a:fillRect/>
          </a:stretch>
        </p:blipFill>
        <p:spPr>
          <a:xfrm>
            <a:off x="370565" y="2262337"/>
            <a:ext cx="3644027" cy="4459138"/>
          </a:xfrm>
          <a:prstGeom prst="rect">
            <a:avLst/>
          </a:prstGeom>
        </p:spPr>
      </p:pic>
      <p:pic>
        <p:nvPicPr>
          <p:cNvPr id="10" name="Picture 9" descr="A close up of a ball&#10;&#10;AI-generated content may be incorrect.">
            <a:extLst>
              <a:ext uri="{FF2B5EF4-FFF2-40B4-BE49-F238E27FC236}">
                <a16:creationId xmlns:a16="http://schemas.microsoft.com/office/drawing/2014/main" id="{0125E241-A42D-DA70-43A7-EC5A4F4663EB}"/>
              </a:ext>
            </a:extLst>
          </p:cNvPr>
          <p:cNvPicPr>
            <a:picLocks noChangeAspect="1"/>
          </p:cNvPicPr>
          <p:nvPr/>
        </p:nvPicPr>
        <p:blipFill>
          <a:blip r:embed="rId3"/>
          <a:stretch>
            <a:fillRect/>
          </a:stretch>
        </p:blipFill>
        <p:spPr>
          <a:xfrm>
            <a:off x="6564986" y="2222021"/>
            <a:ext cx="3570542" cy="4459138"/>
          </a:xfrm>
          <a:prstGeom prst="rect">
            <a:avLst/>
          </a:prstGeom>
        </p:spPr>
      </p:pic>
      <p:sp>
        <p:nvSpPr>
          <p:cNvPr id="4" name="TextBox 3">
            <a:extLst>
              <a:ext uri="{FF2B5EF4-FFF2-40B4-BE49-F238E27FC236}">
                <a16:creationId xmlns:a16="http://schemas.microsoft.com/office/drawing/2014/main" id="{6E9E559B-43E6-2756-D0A8-E046FBE1AA3A}"/>
              </a:ext>
            </a:extLst>
          </p:cNvPr>
          <p:cNvSpPr txBox="1"/>
          <p:nvPr/>
        </p:nvSpPr>
        <p:spPr>
          <a:xfrm>
            <a:off x="4209052" y="3438395"/>
            <a:ext cx="2161474" cy="1323439"/>
          </a:xfrm>
          <a:prstGeom prst="rect">
            <a:avLst/>
          </a:prstGeom>
          <a:noFill/>
        </p:spPr>
        <p:txBody>
          <a:bodyPr wrap="square" rtlCol="0">
            <a:spAutoFit/>
          </a:bodyPr>
          <a:lstStyle/>
          <a:p>
            <a:r>
              <a:rPr lang="en-CA" sz="2000" dirty="0">
                <a:solidFill>
                  <a:schemeClr val="accent5">
                    <a:lumMod val="75000"/>
                  </a:schemeClr>
                </a:solidFill>
              </a:rPr>
              <a:t>Called </a:t>
            </a:r>
            <a:r>
              <a:rPr lang="en-CA" sz="2000" dirty="0" err="1">
                <a:solidFill>
                  <a:schemeClr val="accent5">
                    <a:lumMod val="75000"/>
                  </a:schemeClr>
                </a:solidFill>
              </a:rPr>
              <a:t>native_space</a:t>
            </a:r>
            <a:r>
              <a:rPr lang="en-CA" sz="2000" dirty="0">
                <a:solidFill>
                  <a:schemeClr val="accent5">
                    <a:lumMod val="75000"/>
                  </a:schemeClr>
                </a:solidFill>
              </a:rPr>
              <a:t>/</a:t>
            </a:r>
          </a:p>
          <a:p>
            <a:r>
              <a:rPr lang="en-CA" sz="2000" dirty="0" err="1">
                <a:solidFill>
                  <a:schemeClr val="accent5">
                    <a:lumMod val="75000"/>
                  </a:schemeClr>
                </a:solidFill>
              </a:rPr>
              <a:t>perfusion_calib.nii.gz</a:t>
            </a:r>
            <a:r>
              <a:rPr lang="en-CA" sz="2000" dirty="0">
                <a:solidFill>
                  <a:schemeClr val="accent5">
                    <a:lumMod val="75000"/>
                  </a:schemeClr>
                </a:solidFill>
              </a:rPr>
              <a:t> in output</a:t>
            </a:r>
          </a:p>
        </p:txBody>
      </p:sp>
      <p:sp>
        <p:nvSpPr>
          <p:cNvPr id="5" name="TextBox 4">
            <a:extLst>
              <a:ext uri="{FF2B5EF4-FFF2-40B4-BE49-F238E27FC236}">
                <a16:creationId xmlns:a16="http://schemas.microsoft.com/office/drawing/2014/main" id="{844C4EFF-BB4E-8DF5-A76E-1B6EC9F9629F}"/>
              </a:ext>
            </a:extLst>
          </p:cNvPr>
          <p:cNvSpPr txBox="1"/>
          <p:nvPr/>
        </p:nvSpPr>
        <p:spPr>
          <a:xfrm>
            <a:off x="10273063" y="3438395"/>
            <a:ext cx="2161474" cy="1323439"/>
          </a:xfrm>
          <a:prstGeom prst="rect">
            <a:avLst/>
          </a:prstGeom>
          <a:noFill/>
        </p:spPr>
        <p:txBody>
          <a:bodyPr wrap="square" rtlCol="0">
            <a:spAutoFit/>
          </a:bodyPr>
          <a:lstStyle/>
          <a:p>
            <a:r>
              <a:rPr lang="en-CA" sz="2000" dirty="0">
                <a:solidFill>
                  <a:schemeClr val="accent5">
                    <a:lumMod val="75000"/>
                  </a:schemeClr>
                </a:solidFill>
              </a:rPr>
              <a:t>Called </a:t>
            </a:r>
            <a:r>
              <a:rPr lang="en-CA" sz="2000" dirty="0" err="1">
                <a:solidFill>
                  <a:schemeClr val="accent5">
                    <a:lumMod val="75000"/>
                  </a:schemeClr>
                </a:solidFill>
              </a:rPr>
              <a:t>native_space</a:t>
            </a:r>
            <a:r>
              <a:rPr lang="en-CA" sz="2000" dirty="0">
                <a:solidFill>
                  <a:schemeClr val="accent5">
                    <a:lumMod val="75000"/>
                  </a:schemeClr>
                </a:solidFill>
              </a:rPr>
              <a:t>/</a:t>
            </a:r>
          </a:p>
          <a:p>
            <a:r>
              <a:rPr lang="en-CA" sz="2000" dirty="0" err="1">
                <a:solidFill>
                  <a:schemeClr val="accent5">
                    <a:lumMod val="75000"/>
                  </a:schemeClr>
                </a:solidFill>
              </a:rPr>
              <a:t>arrival.nii.gz</a:t>
            </a:r>
            <a:r>
              <a:rPr lang="en-CA" sz="2000" dirty="0">
                <a:solidFill>
                  <a:schemeClr val="accent5">
                    <a:lumMod val="75000"/>
                  </a:schemeClr>
                </a:solidFill>
              </a:rPr>
              <a:t> in output</a:t>
            </a:r>
          </a:p>
        </p:txBody>
      </p:sp>
    </p:spTree>
    <p:extLst>
      <p:ext uri="{BB962C8B-B14F-4D97-AF65-F5344CB8AC3E}">
        <p14:creationId xmlns:p14="http://schemas.microsoft.com/office/powerpoint/2010/main" val="1863900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A951-D096-F6BE-A882-4F94C179BD1E}"/>
              </a:ext>
            </a:extLst>
          </p:cNvPr>
          <p:cNvSpPr>
            <a:spLocks noGrp="1"/>
          </p:cNvSpPr>
          <p:nvPr>
            <p:ph type="title"/>
          </p:nvPr>
        </p:nvSpPr>
        <p:spPr/>
        <p:txBody>
          <a:bodyPr/>
          <a:lstStyle/>
          <a:p>
            <a:r>
              <a:rPr lang="en-CA" dirty="0"/>
              <a:t>References and Further Reading</a:t>
            </a:r>
          </a:p>
        </p:txBody>
      </p:sp>
      <p:sp>
        <p:nvSpPr>
          <p:cNvPr id="3" name="Content Placeholder 2">
            <a:extLst>
              <a:ext uri="{FF2B5EF4-FFF2-40B4-BE49-F238E27FC236}">
                <a16:creationId xmlns:a16="http://schemas.microsoft.com/office/drawing/2014/main" id="{9191D758-D8C8-CFBE-584D-F0765F655A95}"/>
              </a:ext>
            </a:extLst>
          </p:cNvPr>
          <p:cNvSpPr>
            <a:spLocks noGrp="1"/>
          </p:cNvSpPr>
          <p:nvPr>
            <p:ph idx="1"/>
          </p:nvPr>
        </p:nvSpPr>
        <p:spPr>
          <a:xfrm>
            <a:off x="838200" y="1825625"/>
            <a:ext cx="10515600" cy="4888326"/>
          </a:xfrm>
        </p:spPr>
        <p:txBody>
          <a:bodyPr/>
          <a:lstStyle/>
          <a:p>
            <a:pPr marL="0" indent="0">
              <a:buNone/>
            </a:pPr>
            <a:r>
              <a:rPr lang="en-CA" dirty="0"/>
              <a:t>Command Line User Guide: </a:t>
            </a:r>
          </a:p>
          <a:p>
            <a:pPr marL="0" indent="0">
              <a:buNone/>
            </a:pPr>
            <a:r>
              <a:rPr lang="en-CA" dirty="0">
                <a:hlinkClick r:id="rId2"/>
              </a:rPr>
              <a:t>https://asl-docs.readthedocs.io/en/latest/oxford_asl_userguide.html</a:t>
            </a:r>
            <a:r>
              <a:rPr lang="en-CA" dirty="0"/>
              <a:t> </a:t>
            </a:r>
          </a:p>
          <a:p>
            <a:pPr marL="0" indent="0">
              <a:buNone/>
            </a:pPr>
            <a:r>
              <a:rPr lang="en-CA" dirty="0"/>
              <a:t>GUI User Guide:</a:t>
            </a:r>
          </a:p>
          <a:p>
            <a:pPr marL="0" indent="0">
              <a:buNone/>
            </a:pPr>
            <a:r>
              <a:rPr lang="en-CA" dirty="0">
                <a:hlinkClick r:id="rId3"/>
              </a:rPr>
              <a:t>https://asl-docs.readthedocs.io/en/latest/gui_userguide.html</a:t>
            </a:r>
            <a:r>
              <a:rPr lang="en-CA" dirty="0"/>
              <a:t> </a:t>
            </a:r>
          </a:p>
          <a:p>
            <a:pPr marL="0" indent="0">
              <a:buNone/>
            </a:pPr>
            <a:endParaRPr lang="en-CA" dirty="0"/>
          </a:p>
          <a:p>
            <a:pPr marL="0" indent="0">
              <a:buNone/>
            </a:pPr>
            <a:r>
              <a:rPr lang="en-CA" dirty="0"/>
              <a:t>Buxton Papers:</a:t>
            </a:r>
          </a:p>
          <a:p>
            <a:pPr marL="0" indent="0">
              <a:buNone/>
            </a:pPr>
            <a:r>
              <a:rPr lang="en-CA" dirty="0">
                <a:hlinkClick r:id="rId4"/>
              </a:rPr>
              <a:t>https://doi.org/10.1002/mrm.1910400308</a:t>
            </a:r>
            <a:endParaRPr lang="en-CA" dirty="0"/>
          </a:p>
          <a:p>
            <a:pPr marL="0" indent="0">
              <a:buNone/>
            </a:pPr>
            <a:r>
              <a:rPr lang="en-CA" dirty="0">
                <a:hlinkClick r:id="rId5"/>
              </a:rPr>
              <a:t>https://doi.org/10.1002/jmri.20462</a:t>
            </a: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853475F5-0BCE-8AE1-E720-9409B54C68C4}"/>
              </a:ext>
            </a:extLst>
          </p:cNvPr>
          <p:cNvSpPr>
            <a:spLocks noGrp="1"/>
          </p:cNvSpPr>
          <p:nvPr>
            <p:ph type="sldNum" sz="quarter" idx="12"/>
          </p:nvPr>
        </p:nvSpPr>
        <p:spPr/>
        <p:txBody>
          <a:bodyPr/>
          <a:lstStyle/>
          <a:p>
            <a:fld id="{2ADFD679-BBBC-0F4A-9A50-CED9F3CB3897}" type="slidenum">
              <a:rPr lang="en-CA" smtClean="0"/>
              <a:t>42</a:t>
            </a:fld>
            <a:endParaRPr lang="en-CA"/>
          </a:p>
        </p:txBody>
      </p:sp>
    </p:spTree>
    <p:extLst>
      <p:ext uri="{BB962C8B-B14F-4D97-AF65-F5344CB8AC3E}">
        <p14:creationId xmlns:p14="http://schemas.microsoft.com/office/powerpoint/2010/main" val="25372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F7146-C5B6-AF42-BC8E-1CFA83FFF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DA793-60ED-06CE-289F-03CD7173CD40}"/>
              </a:ext>
            </a:extLst>
          </p:cNvPr>
          <p:cNvSpPr>
            <a:spLocks noGrp="1"/>
          </p:cNvSpPr>
          <p:nvPr>
            <p:ph type="title"/>
          </p:nvPr>
        </p:nvSpPr>
        <p:spPr/>
        <p:txBody>
          <a:bodyPr/>
          <a:lstStyle/>
          <a:p>
            <a:r>
              <a:rPr lang="en-CA" dirty="0"/>
              <a:t>The Problem with Single PLD Data</a:t>
            </a:r>
          </a:p>
        </p:txBody>
      </p:sp>
      <p:sp>
        <p:nvSpPr>
          <p:cNvPr id="3" name="Content Placeholder 2">
            <a:extLst>
              <a:ext uri="{FF2B5EF4-FFF2-40B4-BE49-F238E27FC236}">
                <a16:creationId xmlns:a16="http://schemas.microsoft.com/office/drawing/2014/main" id="{5BA9EFCC-1114-F690-8513-AE824F8836A1}"/>
              </a:ext>
            </a:extLst>
          </p:cNvPr>
          <p:cNvSpPr>
            <a:spLocks noGrp="1"/>
          </p:cNvSpPr>
          <p:nvPr>
            <p:ph idx="1"/>
          </p:nvPr>
        </p:nvSpPr>
        <p:spPr>
          <a:xfrm>
            <a:off x="838200" y="1388897"/>
            <a:ext cx="10515600" cy="4351338"/>
          </a:xfrm>
        </p:spPr>
        <p:txBody>
          <a:bodyPr/>
          <a:lstStyle/>
          <a:p>
            <a:pPr marL="457200" lvl="1" indent="0">
              <a:buNone/>
            </a:pPr>
            <a:endParaRPr lang="en-CA" dirty="0"/>
          </a:p>
          <a:p>
            <a:pPr marL="457200" lvl="1" indent="0">
              <a:buNone/>
            </a:pPr>
            <a:endParaRPr lang="en-CA" dirty="0"/>
          </a:p>
          <a:p>
            <a:endParaRPr lang="en-CA" dirty="0"/>
          </a:p>
          <a:p>
            <a:endParaRPr lang="en-CA" dirty="0"/>
          </a:p>
        </p:txBody>
      </p:sp>
      <p:pic>
        <p:nvPicPr>
          <p:cNvPr id="1026" name="Picture 2" descr="Supplementary Fig. 1a–1d">
            <a:extLst>
              <a:ext uri="{FF2B5EF4-FFF2-40B4-BE49-F238E27FC236}">
                <a16:creationId xmlns:a16="http://schemas.microsoft.com/office/drawing/2014/main" id="{D5B9024A-ADEE-AE0B-52D7-E1BE5C86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7" y="1388897"/>
            <a:ext cx="6264324" cy="2467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E2E0B9-FDD1-B311-0208-C7B02BE71A1F}"/>
              </a:ext>
            </a:extLst>
          </p:cNvPr>
          <p:cNvSpPr txBox="1"/>
          <p:nvPr/>
        </p:nvSpPr>
        <p:spPr>
          <a:xfrm>
            <a:off x="0" y="6492875"/>
            <a:ext cx="4717576" cy="369332"/>
          </a:xfrm>
          <a:prstGeom prst="rect">
            <a:avLst/>
          </a:prstGeom>
          <a:noFill/>
        </p:spPr>
        <p:txBody>
          <a:bodyPr wrap="square" rtlCol="0">
            <a:spAutoFit/>
          </a:bodyPr>
          <a:lstStyle/>
          <a:p>
            <a:r>
              <a:rPr lang="en-CA" dirty="0" err="1"/>
              <a:t>Katajima</a:t>
            </a:r>
            <a:r>
              <a:rPr lang="en-CA" dirty="0"/>
              <a:t> &amp; </a:t>
            </a:r>
            <a:r>
              <a:rPr lang="en-CA" dirty="0" err="1"/>
              <a:t>Uetani</a:t>
            </a:r>
            <a:r>
              <a:rPr lang="en-CA" dirty="0"/>
              <a:t>, </a:t>
            </a:r>
            <a:r>
              <a:rPr lang="en-CA" i="1" dirty="0"/>
              <a:t>Magn Res Med Sci</a:t>
            </a:r>
            <a:r>
              <a:rPr lang="en-CA" dirty="0"/>
              <a:t>, 2022</a:t>
            </a:r>
          </a:p>
        </p:txBody>
      </p:sp>
      <p:pic>
        <p:nvPicPr>
          <p:cNvPr id="3074" name="Picture 2" descr="Supplementary Fig. 1a–1d">
            <a:extLst>
              <a:ext uri="{FF2B5EF4-FFF2-40B4-BE49-F238E27FC236}">
                <a16:creationId xmlns:a16="http://schemas.microsoft.com/office/drawing/2014/main" id="{494AC17D-2F61-1A3D-6276-9BE04128B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357" y="3951641"/>
            <a:ext cx="6264324" cy="246752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CDADA38-5967-949B-0107-A5B3FF3FD8E4}"/>
              </a:ext>
            </a:extLst>
          </p:cNvPr>
          <p:cNvSpPr>
            <a:spLocks noGrp="1"/>
          </p:cNvSpPr>
          <p:nvPr>
            <p:ph type="sldNum" sz="quarter" idx="12"/>
          </p:nvPr>
        </p:nvSpPr>
        <p:spPr/>
        <p:txBody>
          <a:bodyPr/>
          <a:lstStyle/>
          <a:p>
            <a:fld id="{2ADFD679-BBBC-0F4A-9A50-CED9F3CB3897}" type="slidenum">
              <a:rPr lang="en-CA" smtClean="0"/>
              <a:t>5</a:t>
            </a:fld>
            <a:endParaRPr lang="en-CA"/>
          </a:p>
        </p:txBody>
      </p:sp>
    </p:spTree>
    <p:extLst>
      <p:ext uri="{BB962C8B-B14F-4D97-AF65-F5344CB8AC3E}">
        <p14:creationId xmlns:p14="http://schemas.microsoft.com/office/powerpoint/2010/main" val="2516779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3804-75F6-159C-FA63-9A24FE14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24F9A-8B17-8ACE-672A-CCEFAEF1F941}"/>
              </a:ext>
            </a:extLst>
          </p:cNvPr>
          <p:cNvSpPr>
            <a:spLocks noGrp="1"/>
          </p:cNvSpPr>
          <p:nvPr>
            <p:ph type="title"/>
          </p:nvPr>
        </p:nvSpPr>
        <p:spPr/>
        <p:txBody>
          <a:bodyPr/>
          <a:lstStyle/>
          <a:p>
            <a:r>
              <a:rPr lang="en-CA" dirty="0"/>
              <a:t>The Problem with Single PLD Data </a:t>
            </a:r>
          </a:p>
        </p:txBody>
      </p:sp>
      <p:sp>
        <p:nvSpPr>
          <p:cNvPr id="3" name="Content Placeholder 2">
            <a:extLst>
              <a:ext uri="{FF2B5EF4-FFF2-40B4-BE49-F238E27FC236}">
                <a16:creationId xmlns:a16="http://schemas.microsoft.com/office/drawing/2014/main" id="{919BCC60-3BC9-9422-FE15-897D8F1D07EA}"/>
              </a:ext>
            </a:extLst>
          </p:cNvPr>
          <p:cNvSpPr>
            <a:spLocks noGrp="1"/>
          </p:cNvSpPr>
          <p:nvPr>
            <p:ph idx="1"/>
          </p:nvPr>
        </p:nvSpPr>
        <p:spPr>
          <a:xfrm>
            <a:off x="838200" y="1388897"/>
            <a:ext cx="10515600" cy="4351338"/>
          </a:xfrm>
        </p:spPr>
        <p:txBody>
          <a:bodyPr/>
          <a:lstStyle/>
          <a:p>
            <a:pPr marL="457200" lvl="1" indent="0">
              <a:buNone/>
            </a:pPr>
            <a:endParaRPr lang="en-CA" dirty="0"/>
          </a:p>
          <a:p>
            <a:pPr marL="457200" lvl="1" indent="0">
              <a:buNone/>
            </a:pPr>
            <a:endParaRPr lang="en-CA" dirty="0"/>
          </a:p>
          <a:p>
            <a:endParaRPr lang="en-CA" dirty="0"/>
          </a:p>
          <a:p>
            <a:endParaRPr lang="en-CA" dirty="0"/>
          </a:p>
        </p:txBody>
      </p:sp>
      <p:sp>
        <p:nvSpPr>
          <p:cNvPr id="4" name="TextBox 3">
            <a:extLst>
              <a:ext uri="{FF2B5EF4-FFF2-40B4-BE49-F238E27FC236}">
                <a16:creationId xmlns:a16="http://schemas.microsoft.com/office/drawing/2014/main" id="{2CF1D284-C865-1169-6008-D4132A1B60D7}"/>
              </a:ext>
            </a:extLst>
          </p:cNvPr>
          <p:cNvSpPr txBox="1"/>
          <p:nvPr/>
        </p:nvSpPr>
        <p:spPr>
          <a:xfrm>
            <a:off x="0" y="6492875"/>
            <a:ext cx="4717576" cy="369332"/>
          </a:xfrm>
          <a:prstGeom prst="rect">
            <a:avLst/>
          </a:prstGeom>
          <a:noFill/>
        </p:spPr>
        <p:txBody>
          <a:bodyPr wrap="square" rtlCol="0">
            <a:spAutoFit/>
          </a:bodyPr>
          <a:lstStyle/>
          <a:p>
            <a:r>
              <a:rPr lang="en-CA" dirty="0" err="1"/>
              <a:t>Katajima</a:t>
            </a:r>
            <a:r>
              <a:rPr lang="en-CA" dirty="0"/>
              <a:t> &amp; </a:t>
            </a:r>
            <a:r>
              <a:rPr lang="en-CA" dirty="0" err="1"/>
              <a:t>Uetani</a:t>
            </a:r>
            <a:r>
              <a:rPr lang="en-CA" dirty="0"/>
              <a:t>, </a:t>
            </a:r>
            <a:r>
              <a:rPr lang="en-CA" i="1" dirty="0"/>
              <a:t>Magn Res Med Sci</a:t>
            </a:r>
            <a:r>
              <a:rPr lang="en-CA" dirty="0"/>
              <a:t>, 2022</a:t>
            </a:r>
          </a:p>
        </p:txBody>
      </p:sp>
      <p:grpSp>
        <p:nvGrpSpPr>
          <p:cNvPr id="15" name="Group 14">
            <a:extLst>
              <a:ext uri="{FF2B5EF4-FFF2-40B4-BE49-F238E27FC236}">
                <a16:creationId xmlns:a16="http://schemas.microsoft.com/office/drawing/2014/main" id="{F66FAF45-15F5-EAD6-51C5-B32A8B9A0B97}"/>
              </a:ext>
            </a:extLst>
          </p:cNvPr>
          <p:cNvGrpSpPr/>
          <p:nvPr/>
        </p:nvGrpSpPr>
        <p:grpSpPr>
          <a:xfrm>
            <a:off x="606300" y="2917386"/>
            <a:ext cx="2804869" cy="3361426"/>
            <a:chOff x="923331" y="2262294"/>
            <a:chExt cx="2804869" cy="3361426"/>
          </a:xfrm>
        </p:grpSpPr>
        <p:pic>
          <p:nvPicPr>
            <p:cNvPr id="5" name="Picture 4">
              <a:extLst>
                <a:ext uri="{FF2B5EF4-FFF2-40B4-BE49-F238E27FC236}">
                  <a16:creationId xmlns:a16="http://schemas.microsoft.com/office/drawing/2014/main" id="{1262874A-2684-6286-00DC-8D157CCDE0F0}"/>
                </a:ext>
              </a:extLst>
            </p:cNvPr>
            <p:cNvPicPr>
              <a:picLocks noChangeAspect="1"/>
            </p:cNvPicPr>
            <p:nvPr/>
          </p:nvPicPr>
          <p:blipFill>
            <a:blip r:embed="rId3"/>
            <a:stretch>
              <a:fillRect/>
            </a:stretch>
          </p:blipFill>
          <p:spPr>
            <a:xfrm>
              <a:off x="923331" y="2262294"/>
              <a:ext cx="2804869" cy="2746434"/>
            </a:xfrm>
            <a:prstGeom prst="rect">
              <a:avLst/>
            </a:prstGeom>
          </p:spPr>
        </p:pic>
        <p:sp>
          <p:nvSpPr>
            <p:cNvPr id="12" name="TextBox 11">
              <a:extLst>
                <a:ext uri="{FF2B5EF4-FFF2-40B4-BE49-F238E27FC236}">
                  <a16:creationId xmlns:a16="http://schemas.microsoft.com/office/drawing/2014/main" id="{CF1DD28F-446E-C28E-12AA-84C65C74220F}"/>
                </a:ext>
              </a:extLst>
            </p:cNvPr>
            <p:cNvSpPr txBox="1"/>
            <p:nvPr/>
          </p:nvSpPr>
          <p:spPr>
            <a:xfrm>
              <a:off x="1460310" y="5254388"/>
              <a:ext cx="1774209" cy="369332"/>
            </a:xfrm>
            <a:prstGeom prst="rect">
              <a:avLst/>
            </a:prstGeom>
            <a:noFill/>
          </p:spPr>
          <p:txBody>
            <a:bodyPr wrap="square" rtlCol="0">
              <a:spAutoFit/>
            </a:bodyPr>
            <a:lstStyle/>
            <a:p>
              <a:pPr algn="ctr"/>
              <a:r>
                <a:rPr lang="en-CA" b="1" dirty="0"/>
                <a:t>PLD = 200ms</a:t>
              </a:r>
            </a:p>
          </p:txBody>
        </p:sp>
      </p:grpSp>
      <p:grpSp>
        <p:nvGrpSpPr>
          <p:cNvPr id="16" name="Group 15">
            <a:extLst>
              <a:ext uri="{FF2B5EF4-FFF2-40B4-BE49-F238E27FC236}">
                <a16:creationId xmlns:a16="http://schemas.microsoft.com/office/drawing/2014/main" id="{9FB68E4B-B0AF-53CE-25E7-81DC1A05116B}"/>
              </a:ext>
            </a:extLst>
          </p:cNvPr>
          <p:cNvGrpSpPr/>
          <p:nvPr/>
        </p:nvGrpSpPr>
        <p:grpSpPr>
          <a:xfrm>
            <a:off x="4449084" y="2917386"/>
            <a:ext cx="2810532" cy="3361426"/>
            <a:chOff x="4553781" y="2262294"/>
            <a:chExt cx="2810532" cy="3361426"/>
          </a:xfrm>
        </p:grpSpPr>
        <p:pic>
          <p:nvPicPr>
            <p:cNvPr id="9" name="Picture 8" descr="A close up of a brain&#10;&#10;AI-generated content may be incorrect.">
              <a:extLst>
                <a:ext uri="{FF2B5EF4-FFF2-40B4-BE49-F238E27FC236}">
                  <a16:creationId xmlns:a16="http://schemas.microsoft.com/office/drawing/2014/main" id="{E0190FDA-470A-5A53-CF78-F5A0B40E8D64}"/>
                </a:ext>
              </a:extLst>
            </p:cNvPr>
            <p:cNvPicPr>
              <a:picLocks noChangeAspect="1"/>
            </p:cNvPicPr>
            <p:nvPr/>
          </p:nvPicPr>
          <p:blipFill>
            <a:blip r:embed="rId4"/>
            <a:stretch>
              <a:fillRect/>
            </a:stretch>
          </p:blipFill>
          <p:spPr>
            <a:xfrm>
              <a:off x="4553781" y="2262294"/>
              <a:ext cx="2810532" cy="2743614"/>
            </a:xfrm>
            <a:prstGeom prst="rect">
              <a:avLst/>
            </a:prstGeom>
          </p:spPr>
        </p:pic>
        <p:sp>
          <p:nvSpPr>
            <p:cNvPr id="13" name="TextBox 12">
              <a:extLst>
                <a:ext uri="{FF2B5EF4-FFF2-40B4-BE49-F238E27FC236}">
                  <a16:creationId xmlns:a16="http://schemas.microsoft.com/office/drawing/2014/main" id="{8116514E-A57D-8A90-96E6-7A9F2BF27B51}"/>
                </a:ext>
              </a:extLst>
            </p:cNvPr>
            <p:cNvSpPr txBox="1"/>
            <p:nvPr/>
          </p:nvSpPr>
          <p:spPr>
            <a:xfrm>
              <a:off x="5071942" y="5254388"/>
              <a:ext cx="1774209" cy="369332"/>
            </a:xfrm>
            <a:prstGeom prst="rect">
              <a:avLst/>
            </a:prstGeom>
            <a:noFill/>
          </p:spPr>
          <p:txBody>
            <a:bodyPr wrap="square" rtlCol="0">
              <a:spAutoFit/>
            </a:bodyPr>
            <a:lstStyle/>
            <a:p>
              <a:pPr algn="ctr"/>
              <a:r>
                <a:rPr lang="en-CA" b="1" dirty="0"/>
                <a:t>PLD = 600ms</a:t>
              </a:r>
            </a:p>
          </p:txBody>
        </p:sp>
      </p:grpSp>
      <p:grpSp>
        <p:nvGrpSpPr>
          <p:cNvPr id="17" name="Group 16">
            <a:extLst>
              <a:ext uri="{FF2B5EF4-FFF2-40B4-BE49-F238E27FC236}">
                <a16:creationId xmlns:a16="http://schemas.microsoft.com/office/drawing/2014/main" id="{6019039E-D79C-256B-12AB-FB440A20B53F}"/>
              </a:ext>
            </a:extLst>
          </p:cNvPr>
          <p:cNvGrpSpPr/>
          <p:nvPr/>
        </p:nvGrpSpPr>
        <p:grpSpPr>
          <a:xfrm>
            <a:off x="8297531" y="2920206"/>
            <a:ext cx="2956087" cy="3358606"/>
            <a:chOff x="8189894" y="2265114"/>
            <a:chExt cx="2956087" cy="3358606"/>
          </a:xfrm>
        </p:grpSpPr>
        <p:pic>
          <p:nvPicPr>
            <p:cNvPr id="11" name="Picture 10" descr="A close up of a cat&#10;&#10;AI-generated content may be incorrect.">
              <a:extLst>
                <a:ext uri="{FF2B5EF4-FFF2-40B4-BE49-F238E27FC236}">
                  <a16:creationId xmlns:a16="http://schemas.microsoft.com/office/drawing/2014/main" id="{26CEB906-5405-342C-ACD1-5E031EDD253C}"/>
                </a:ext>
              </a:extLst>
            </p:cNvPr>
            <p:cNvPicPr>
              <a:picLocks noChangeAspect="1"/>
            </p:cNvPicPr>
            <p:nvPr/>
          </p:nvPicPr>
          <p:blipFill>
            <a:blip r:embed="rId5"/>
            <a:srcRect l="5528" t="-190" r="7582" b="190"/>
            <a:stretch>
              <a:fillRect/>
            </a:stretch>
          </p:blipFill>
          <p:spPr>
            <a:xfrm>
              <a:off x="8189894" y="2265114"/>
              <a:ext cx="2956087" cy="2743614"/>
            </a:xfrm>
            <a:prstGeom prst="rect">
              <a:avLst/>
            </a:prstGeom>
          </p:spPr>
        </p:pic>
        <p:sp>
          <p:nvSpPr>
            <p:cNvPr id="14" name="TextBox 13">
              <a:extLst>
                <a:ext uri="{FF2B5EF4-FFF2-40B4-BE49-F238E27FC236}">
                  <a16:creationId xmlns:a16="http://schemas.microsoft.com/office/drawing/2014/main" id="{9BC642BF-5B34-4336-35AE-B191D3EB5D44}"/>
                </a:ext>
              </a:extLst>
            </p:cNvPr>
            <p:cNvSpPr txBox="1"/>
            <p:nvPr/>
          </p:nvSpPr>
          <p:spPr>
            <a:xfrm>
              <a:off x="8780832" y="5254388"/>
              <a:ext cx="1774209" cy="369332"/>
            </a:xfrm>
            <a:prstGeom prst="rect">
              <a:avLst/>
            </a:prstGeom>
            <a:noFill/>
          </p:spPr>
          <p:txBody>
            <a:bodyPr wrap="square" rtlCol="0">
              <a:spAutoFit/>
            </a:bodyPr>
            <a:lstStyle/>
            <a:p>
              <a:pPr algn="ctr"/>
              <a:r>
                <a:rPr lang="en-CA" b="1" dirty="0"/>
                <a:t>PLD = 1000ms</a:t>
              </a:r>
            </a:p>
          </p:txBody>
        </p:sp>
      </p:grpSp>
      <p:cxnSp>
        <p:nvCxnSpPr>
          <p:cNvPr id="19" name="Straight Arrow Connector 18">
            <a:extLst>
              <a:ext uri="{FF2B5EF4-FFF2-40B4-BE49-F238E27FC236}">
                <a16:creationId xmlns:a16="http://schemas.microsoft.com/office/drawing/2014/main" id="{62F419DA-B3B9-10AE-E527-673D0F13E150}"/>
              </a:ext>
            </a:extLst>
          </p:cNvPr>
          <p:cNvCxnSpPr>
            <a:cxnSpLocks/>
          </p:cNvCxnSpPr>
          <p:nvPr/>
        </p:nvCxnSpPr>
        <p:spPr>
          <a:xfrm>
            <a:off x="2358788" y="2474417"/>
            <a:ext cx="0" cy="15013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8786968-BCEA-E81E-C766-25C754CF7755}"/>
              </a:ext>
            </a:extLst>
          </p:cNvPr>
          <p:cNvCxnSpPr>
            <a:cxnSpLocks/>
          </p:cNvCxnSpPr>
          <p:nvPr/>
        </p:nvCxnSpPr>
        <p:spPr>
          <a:xfrm>
            <a:off x="6136943" y="2445223"/>
            <a:ext cx="0" cy="15013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B38FE6C-5478-8E47-899D-AF3F46B147C4}"/>
              </a:ext>
            </a:extLst>
          </p:cNvPr>
          <p:cNvCxnSpPr>
            <a:cxnSpLocks/>
          </p:cNvCxnSpPr>
          <p:nvPr/>
        </p:nvCxnSpPr>
        <p:spPr>
          <a:xfrm>
            <a:off x="10031104" y="2445223"/>
            <a:ext cx="0" cy="15013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68373B-2A56-49BC-B779-856DA13AE33D}"/>
              </a:ext>
            </a:extLst>
          </p:cNvPr>
          <p:cNvSpPr txBox="1"/>
          <p:nvPr/>
        </p:nvSpPr>
        <p:spPr>
          <a:xfrm>
            <a:off x="8553062" y="1494183"/>
            <a:ext cx="2956084" cy="923330"/>
          </a:xfrm>
          <a:prstGeom prst="rect">
            <a:avLst/>
          </a:prstGeom>
          <a:noFill/>
        </p:spPr>
        <p:txBody>
          <a:bodyPr wrap="square" rtlCol="0">
            <a:spAutoFit/>
          </a:bodyPr>
          <a:lstStyle/>
          <a:p>
            <a:pPr algn="ctr"/>
            <a:r>
              <a:rPr lang="en-CA" dirty="0"/>
              <a:t>SNR is reduced overall, but especially in areas with low ATT</a:t>
            </a:r>
          </a:p>
        </p:txBody>
      </p:sp>
      <p:sp>
        <p:nvSpPr>
          <p:cNvPr id="31" name="TextBox 30">
            <a:extLst>
              <a:ext uri="{FF2B5EF4-FFF2-40B4-BE49-F238E27FC236}">
                <a16:creationId xmlns:a16="http://schemas.microsoft.com/office/drawing/2014/main" id="{68AE6751-790C-703D-A7D4-7F492A7FD9E3}"/>
              </a:ext>
            </a:extLst>
          </p:cNvPr>
          <p:cNvSpPr txBox="1"/>
          <p:nvPr/>
        </p:nvSpPr>
        <p:spPr>
          <a:xfrm>
            <a:off x="778205" y="1542507"/>
            <a:ext cx="3161165" cy="923330"/>
          </a:xfrm>
          <a:prstGeom prst="rect">
            <a:avLst/>
          </a:prstGeom>
          <a:noFill/>
        </p:spPr>
        <p:txBody>
          <a:bodyPr wrap="square" rtlCol="0">
            <a:spAutoFit/>
          </a:bodyPr>
          <a:lstStyle/>
          <a:p>
            <a:pPr algn="ctr"/>
            <a:r>
              <a:rPr lang="en-CA" dirty="0"/>
              <a:t>Image has non-uniform SNR, high signal only in areas with low ATT like the thalamus</a:t>
            </a:r>
          </a:p>
        </p:txBody>
      </p:sp>
      <p:sp>
        <p:nvSpPr>
          <p:cNvPr id="33" name="TextBox 32">
            <a:extLst>
              <a:ext uri="{FF2B5EF4-FFF2-40B4-BE49-F238E27FC236}">
                <a16:creationId xmlns:a16="http://schemas.microsoft.com/office/drawing/2014/main" id="{106E539C-4E79-C2A2-7637-8C5E64FAB448}"/>
              </a:ext>
            </a:extLst>
          </p:cNvPr>
          <p:cNvSpPr txBox="1"/>
          <p:nvPr/>
        </p:nvSpPr>
        <p:spPr>
          <a:xfrm>
            <a:off x="4515417" y="1500760"/>
            <a:ext cx="3161165" cy="923330"/>
          </a:xfrm>
          <a:prstGeom prst="rect">
            <a:avLst/>
          </a:prstGeom>
          <a:noFill/>
        </p:spPr>
        <p:txBody>
          <a:bodyPr wrap="square" rtlCol="0">
            <a:spAutoFit/>
          </a:bodyPr>
          <a:lstStyle/>
          <a:p>
            <a:pPr algn="ctr"/>
            <a:r>
              <a:rPr lang="en-CA" dirty="0"/>
              <a:t>SNR is higher and more uniform across the entire image</a:t>
            </a:r>
          </a:p>
        </p:txBody>
      </p:sp>
      <p:sp>
        <p:nvSpPr>
          <p:cNvPr id="6" name="Slide Number Placeholder 5">
            <a:extLst>
              <a:ext uri="{FF2B5EF4-FFF2-40B4-BE49-F238E27FC236}">
                <a16:creationId xmlns:a16="http://schemas.microsoft.com/office/drawing/2014/main" id="{A9DBA655-4767-4C02-5330-777A1368C88F}"/>
              </a:ext>
            </a:extLst>
          </p:cNvPr>
          <p:cNvSpPr>
            <a:spLocks noGrp="1"/>
          </p:cNvSpPr>
          <p:nvPr>
            <p:ph type="sldNum" sz="quarter" idx="12"/>
          </p:nvPr>
        </p:nvSpPr>
        <p:spPr/>
        <p:txBody>
          <a:bodyPr/>
          <a:lstStyle/>
          <a:p>
            <a:fld id="{2ADFD679-BBBC-0F4A-9A50-CED9F3CB3897}" type="slidenum">
              <a:rPr lang="en-CA" smtClean="0"/>
              <a:t>6</a:t>
            </a:fld>
            <a:endParaRPr lang="en-CA"/>
          </a:p>
        </p:txBody>
      </p:sp>
    </p:spTree>
    <p:extLst>
      <p:ext uri="{BB962C8B-B14F-4D97-AF65-F5344CB8AC3E}">
        <p14:creationId xmlns:p14="http://schemas.microsoft.com/office/powerpoint/2010/main" val="1036717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0AAE-3A98-C3B5-FE00-9E025FBF3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660D8-44C4-3599-EA09-6E28C7AB2F2B}"/>
              </a:ext>
            </a:extLst>
          </p:cNvPr>
          <p:cNvSpPr>
            <a:spLocks noGrp="1"/>
          </p:cNvSpPr>
          <p:nvPr>
            <p:ph type="title"/>
          </p:nvPr>
        </p:nvSpPr>
        <p:spPr/>
        <p:txBody>
          <a:bodyPr/>
          <a:lstStyle/>
          <a:p>
            <a:r>
              <a:rPr lang="en-CA" dirty="0"/>
              <a:t>The Problem with Single PLD Data</a:t>
            </a:r>
          </a:p>
        </p:txBody>
      </p:sp>
      <p:sp>
        <p:nvSpPr>
          <p:cNvPr id="3" name="Content Placeholder 2">
            <a:extLst>
              <a:ext uri="{FF2B5EF4-FFF2-40B4-BE49-F238E27FC236}">
                <a16:creationId xmlns:a16="http://schemas.microsoft.com/office/drawing/2014/main" id="{49907613-29DF-F6F7-4834-D87FE9E36F31}"/>
              </a:ext>
            </a:extLst>
          </p:cNvPr>
          <p:cNvSpPr>
            <a:spLocks noGrp="1"/>
          </p:cNvSpPr>
          <p:nvPr>
            <p:ph idx="1"/>
          </p:nvPr>
        </p:nvSpPr>
        <p:spPr>
          <a:xfrm>
            <a:off x="838200" y="1690688"/>
            <a:ext cx="10515600" cy="4351338"/>
          </a:xfrm>
        </p:spPr>
        <p:txBody>
          <a:bodyPr/>
          <a:lstStyle/>
          <a:p>
            <a:r>
              <a:rPr lang="en-CA" dirty="0"/>
              <a:t>PLD = Post Label Delay</a:t>
            </a:r>
          </a:p>
          <a:p>
            <a:r>
              <a:rPr lang="en-CA" dirty="0"/>
              <a:t>Choosing PLD is a difficult task and poses a trade-off: </a:t>
            </a:r>
          </a:p>
          <a:p>
            <a:pPr lvl="1"/>
            <a:r>
              <a:rPr lang="en-CA" dirty="0"/>
              <a:t>If the PLD is too short, labeled blood won’t have yet reached the capillary bed </a:t>
            </a:r>
          </a:p>
          <a:p>
            <a:pPr lvl="1"/>
            <a:r>
              <a:rPr lang="en-CA" dirty="0"/>
              <a:t>Time for labeled blood to reach capillary bed is termed arterial transit time (ATT)</a:t>
            </a:r>
          </a:p>
          <a:p>
            <a:pPr lvl="1"/>
            <a:r>
              <a:rPr lang="en-CA" dirty="0"/>
              <a:t>If the PLD is too long, some signal will be lost due to T1 relaxation</a:t>
            </a:r>
          </a:p>
          <a:p>
            <a:r>
              <a:rPr lang="en-CA" dirty="0"/>
              <a:t>Different brain regions have different ATTs and thus different optimal PLD</a:t>
            </a:r>
          </a:p>
          <a:p>
            <a:pPr lvl="1"/>
            <a:endParaRPr lang="en-CA" dirty="0"/>
          </a:p>
          <a:p>
            <a:pPr lvl="1"/>
            <a:endParaRPr lang="en-CA" dirty="0"/>
          </a:p>
          <a:p>
            <a:endParaRPr lang="en-CA" dirty="0"/>
          </a:p>
          <a:p>
            <a:pPr marL="457200" lvl="1" indent="0">
              <a:buNone/>
            </a:pPr>
            <a:endParaRPr lang="en-CA" dirty="0"/>
          </a:p>
          <a:p>
            <a:pPr marL="457200" lvl="1" indent="0">
              <a:buNone/>
            </a:pPr>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35DF2882-1A34-C067-0559-6D18D10615ED}"/>
              </a:ext>
            </a:extLst>
          </p:cNvPr>
          <p:cNvSpPr>
            <a:spLocks noGrp="1"/>
          </p:cNvSpPr>
          <p:nvPr>
            <p:ph type="sldNum" sz="quarter" idx="12"/>
          </p:nvPr>
        </p:nvSpPr>
        <p:spPr/>
        <p:txBody>
          <a:bodyPr/>
          <a:lstStyle/>
          <a:p>
            <a:fld id="{2ADFD679-BBBC-0F4A-9A50-CED9F3CB3897}" type="slidenum">
              <a:rPr lang="en-CA" smtClean="0"/>
              <a:t>7</a:t>
            </a:fld>
            <a:endParaRPr lang="en-CA"/>
          </a:p>
        </p:txBody>
      </p:sp>
    </p:spTree>
    <p:extLst>
      <p:ext uri="{BB962C8B-B14F-4D97-AF65-F5344CB8AC3E}">
        <p14:creationId xmlns:p14="http://schemas.microsoft.com/office/powerpoint/2010/main" val="3142504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21A3-B7B4-A58B-2148-3308FFEC25C0}"/>
              </a:ext>
            </a:extLst>
          </p:cNvPr>
          <p:cNvSpPr>
            <a:spLocks noGrp="1"/>
          </p:cNvSpPr>
          <p:nvPr>
            <p:ph type="title"/>
          </p:nvPr>
        </p:nvSpPr>
        <p:spPr/>
        <p:txBody>
          <a:bodyPr/>
          <a:lstStyle/>
          <a:p>
            <a:r>
              <a:rPr lang="en-CA" dirty="0"/>
              <a:t>Multi PLD Acquisition</a:t>
            </a:r>
          </a:p>
        </p:txBody>
      </p:sp>
      <p:sp>
        <p:nvSpPr>
          <p:cNvPr id="3" name="Content Placeholder 2">
            <a:extLst>
              <a:ext uri="{FF2B5EF4-FFF2-40B4-BE49-F238E27FC236}">
                <a16:creationId xmlns:a16="http://schemas.microsoft.com/office/drawing/2014/main" id="{334F35D7-2A45-0622-88F1-5E76457DB8A1}"/>
              </a:ext>
            </a:extLst>
          </p:cNvPr>
          <p:cNvSpPr>
            <a:spLocks noGrp="1"/>
          </p:cNvSpPr>
          <p:nvPr>
            <p:ph idx="1"/>
          </p:nvPr>
        </p:nvSpPr>
        <p:spPr/>
        <p:txBody>
          <a:bodyPr/>
          <a:lstStyle/>
          <a:p>
            <a:r>
              <a:rPr lang="en-CA" dirty="0"/>
              <a:t>Solution: obtaining a series of label and control images with multiple different PLDs to account for variations in ATT</a:t>
            </a:r>
          </a:p>
        </p:txBody>
      </p:sp>
      <p:grpSp>
        <p:nvGrpSpPr>
          <p:cNvPr id="10" name="Group 9">
            <a:extLst>
              <a:ext uri="{FF2B5EF4-FFF2-40B4-BE49-F238E27FC236}">
                <a16:creationId xmlns:a16="http://schemas.microsoft.com/office/drawing/2014/main" id="{26322EAC-370D-F6CD-8744-B1C975EA633E}"/>
              </a:ext>
            </a:extLst>
          </p:cNvPr>
          <p:cNvGrpSpPr/>
          <p:nvPr/>
        </p:nvGrpSpPr>
        <p:grpSpPr>
          <a:xfrm>
            <a:off x="957755" y="3098042"/>
            <a:ext cx="1746915" cy="2824964"/>
            <a:chOff x="1078172" y="3098042"/>
            <a:chExt cx="1746915" cy="2824964"/>
          </a:xfrm>
        </p:grpSpPr>
        <p:sp>
          <p:nvSpPr>
            <p:cNvPr id="4" name="TextBox 3">
              <a:extLst>
                <a:ext uri="{FF2B5EF4-FFF2-40B4-BE49-F238E27FC236}">
                  <a16:creationId xmlns:a16="http://schemas.microsoft.com/office/drawing/2014/main" id="{69FB4A0D-7DF1-A143-8B70-84C2D8DCE704}"/>
                </a:ext>
              </a:extLst>
            </p:cNvPr>
            <p:cNvSpPr txBox="1"/>
            <p:nvPr/>
          </p:nvSpPr>
          <p:spPr>
            <a:xfrm>
              <a:off x="1078173" y="3098042"/>
              <a:ext cx="1746914" cy="369332"/>
            </a:xfrm>
            <a:prstGeom prst="rect">
              <a:avLst/>
            </a:prstGeom>
            <a:solidFill>
              <a:schemeClr val="accent2">
                <a:lumMod val="20000"/>
                <a:lumOff val="80000"/>
              </a:schemeClr>
            </a:solidFill>
          </p:spPr>
          <p:txBody>
            <a:bodyPr wrap="square" rtlCol="0">
              <a:spAutoFit/>
            </a:bodyPr>
            <a:lstStyle/>
            <a:p>
              <a:pPr algn="ctr"/>
              <a:r>
                <a:rPr lang="en-CA" b="1" dirty="0"/>
                <a:t>Labeled Image</a:t>
              </a:r>
            </a:p>
          </p:txBody>
        </p:sp>
        <p:sp>
          <p:nvSpPr>
            <p:cNvPr id="5" name="TextBox 4">
              <a:extLst>
                <a:ext uri="{FF2B5EF4-FFF2-40B4-BE49-F238E27FC236}">
                  <a16:creationId xmlns:a16="http://schemas.microsoft.com/office/drawing/2014/main" id="{C67850AB-50C4-75C3-0E42-267F8BE5CC0C}"/>
                </a:ext>
              </a:extLst>
            </p:cNvPr>
            <p:cNvSpPr txBox="1"/>
            <p:nvPr/>
          </p:nvSpPr>
          <p:spPr>
            <a:xfrm>
              <a:off x="1078173" y="3816628"/>
              <a:ext cx="1746914" cy="369332"/>
            </a:xfrm>
            <a:prstGeom prst="rect">
              <a:avLst/>
            </a:prstGeom>
            <a:solidFill>
              <a:schemeClr val="tx2">
                <a:lumMod val="10000"/>
                <a:lumOff val="90000"/>
              </a:schemeClr>
            </a:solidFill>
          </p:spPr>
          <p:txBody>
            <a:bodyPr wrap="square" rtlCol="0">
              <a:spAutoFit/>
            </a:bodyPr>
            <a:lstStyle/>
            <a:p>
              <a:pPr algn="ctr"/>
              <a:r>
                <a:rPr lang="en-CA" b="1" dirty="0"/>
                <a:t>Control Image</a:t>
              </a:r>
            </a:p>
          </p:txBody>
        </p:sp>
        <p:sp>
          <p:nvSpPr>
            <p:cNvPr id="6" name="TextBox 5">
              <a:extLst>
                <a:ext uri="{FF2B5EF4-FFF2-40B4-BE49-F238E27FC236}">
                  <a16:creationId xmlns:a16="http://schemas.microsoft.com/office/drawing/2014/main" id="{48F0AE57-2151-D34D-8980-42842291C8F1}"/>
                </a:ext>
              </a:extLst>
            </p:cNvPr>
            <p:cNvSpPr txBox="1"/>
            <p:nvPr/>
          </p:nvSpPr>
          <p:spPr>
            <a:xfrm>
              <a:off x="1589964" y="3186812"/>
              <a:ext cx="723331" cy="830997"/>
            </a:xfrm>
            <a:prstGeom prst="rect">
              <a:avLst/>
            </a:prstGeom>
            <a:noFill/>
          </p:spPr>
          <p:txBody>
            <a:bodyPr wrap="square" rtlCol="0">
              <a:spAutoFit/>
            </a:bodyPr>
            <a:lstStyle/>
            <a:p>
              <a:pPr algn="ctr"/>
              <a:r>
                <a:rPr lang="en-CA" sz="4800" b="1" dirty="0"/>
                <a:t>-</a:t>
              </a:r>
            </a:p>
          </p:txBody>
        </p:sp>
        <p:sp>
          <p:nvSpPr>
            <p:cNvPr id="8" name="TextBox 7">
              <a:extLst>
                <a:ext uri="{FF2B5EF4-FFF2-40B4-BE49-F238E27FC236}">
                  <a16:creationId xmlns:a16="http://schemas.microsoft.com/office/drawing/2014/main" id="{3EB37C32-2F7B-259A-E374-266F2C5851F8}"/>
                </a:ext>
              </a:extLst>
            </p:cNvPr>
            <p:cNvSpPr txBox="1"/>
            <p:nvPr/>
          </p:nvSpPr>
          <p:spPr>
            <a:xfrm>
              <a:off x="1589964" y="4047377"/>
              <a:ext cx="723331" cy="830997"/>
            </a:xfrm>
            <a:prstGeom prst="rect">
              <a:avLst/>
            </a:prstGeom>
            <a:noFill/>
          </p:spPr>
          <p:txBody>
            <a:bodyPr wrap="square" rtlCol="0">
              <a:spAutoFit/>
            </a:bodyPr>
            <a:lstStyle/>
            <a:p>
              <a:pPr algn="ctr"/>
              <a:r>
                <a:rPr lang="en-CA" sz="4800" b="1" dirty="0"/>
                <a:t>=</a:t>
              </a:r>
            </a:p>
          </p:txBody>
        </p:sp>
        <p:sp>
          <p:nvSpPr>
            <p:cNvPr id="9" name="TextBox 8">
              <a:extLst>
                <a:ext uri="{FF2B5EF4-FFF2-40B4-BE49-F238E27FC236}">
                  <a16:creationId xmlns:a16="http://schemas.microsoft.com/office/drawing/2014/main" id="{CAC07C70-08D6-4CC5-419E-09406699D877}"/>
                </a:ext>
              </a:extLst>
            </p:cNvPr>
            <p:cNvSpPr txBox="1"/>
            <p:nvPr/>
          </p:nvSpPr>
          <p:spPr>
            <a:xfrm>
              <a:off x="1078172" y="4722677"/>
              <a:ext cx="1746914" cy="1200329"/>
            </a:xfrm>
            <a:prstGeom prst="rect">
              <a:avLst/>
            </a:prstGeom>
            <a:solidFill>
              <a:schemeClr val="accent5">
                <a:lumMod val="20000"/>
                <a:lumOff val="80000"/>
              </a:schemeClr>
            </a:solidFill>
          </p:spPr>
          <p:txBody>
            <a:bodyPr wrap="square" rtlCol="0">
              <a:spAutoFit/>
            </a:bodyPr>
            <a:lstStyle/>
            <a:p>
              <a:pPr algn="ctr"/>
              <a:r>
                <a:rPr lang="en-CA" b="1" dirty="0"/>
                <a:t>Perfusion-Weighted Subtraction Image </a:t>
              </a:r>
            </a:p>
          </p:txBody>
        </p:sp>
      </p:grpSp>
      <p:grpSp>
        <p:nvGrpSpPr>
          <p:cNvPr id="11" name="Group 10">
            <a:extLst>
              <a:ext uri="{FF2B5EF4-FFF2-40B4-BE49-F238E27FC236}">
                <a16:creationId xmlns:a16="http://schemas.microsoft.com/office/drawing/2014/main" id="{43428C12-EB59-33EC-80A1-D9C451A79CDC}"/>
              </a:ext>
            </a:extLst>
          </p:cNvPr>
          <p:cNvGrpSpPr/>
          <p:nvPr/>
        </p:nvGrpSpPr>
        <p:grpSpPr>
          <a:xfrm>
            <a:off x="3216462" y="3098042"/>
            <a:ext cx="1746915" cy="2824964"/>
            <a:chOff x="1078172" y="3098042"/>
            <a:chExt cx="1746915" cy="2824964"/>
          </a:xfrm>
        </p:grpSpPr>
        <p:sp>
          <p:nvSpPr>
            <p:cNvPr id="12" name="TextBox 11">
              <a:extLst>
                <a:ext uri="{FF2B5EF4-FFF2-40B4-BE49-F238E27FC236}">
                  <a16:creationId xmlns:a16="http://schemas.microsoft.com/office/drawing/2014/main" id="{8B874F0B-511B-4C6F-8E5F-66A7A8DF914D}"/>
                </a:ext>
              </a:extLst>
            </p:cNvPr>
            <p:cNvSpPr txBox="1"/>
            <p:nvPr/>
          </p:nvSpPr>
          <p:spPr>
            <a:xfrm>
              <a:off x="1078173" y="3098042"/>
              <a:ext cx="1746914" cy="369332"/>
            </a:xfrm>
            <a:prstGeom prst="rect">
              <a:avLst/>
            </a:prstGeom>
            <a:solidFill>
              <a:schemeClr val="accent2">
                <a:lumMod val="20000"/>
                <a:lumOff val="80000"/>
              </a:schemeClr>
            </a:solidFill>
          </p:spPr>
          <p:txBody>
            <a:bodyPr wrap="square" rtlCol="0">
              <a:spAutoFit/>
            </a:bodyPr>
            <a:lstStyle/>
            <a:p>
              <a:pPr algn="ctr"/>
              <a:r>
                <a:rPr lang="en-CA" b="1" dirty="0"/>
                <a:t>Labeled Image</a:t>
              </a:r>
            </a:p>
          </p:txBody>
        </p:sp>
        <p:sp>
          <p:nvSpPr>
            <p:cNvPr id="13" name="TextBox 12">
              <a:extLst>
                <a:ext uri="{FF2B5EF4-FFF2-40B4-BE49-F238E27FC236}">
                  <a16:creationId xmlns:a16="http://schemas.microsoft.com/office/drawing/2014/main" id="{51CAD774-7603-B480-899A-40059214D600}"/>
                </a:ext>
              </a:extLst>
            </p:cNvPr>
            <p:cNvSpPr txBox="1"/>
            <p:nvPr/>
          </p:nvSpPr>
          <p:spPr>
            <a:xfrm>
              <a:off x="1078173" y="3816628"/>
              <a:ext cx="1746914" cy="369332"/>
            </a:xfrm>
            <a:prstGeom prst="rect">
              <a:avLst/>
            </a:prstGeom>
            <a:solidFill>
              <a:schemeClr val="tx2">
                <a:lumMod val="10000"/>
                <a:lumOff val="90000"/>
              </a:schemeClr>
            </a:solidFill>
          </p:spPr>
          <p:txBody>
            <a:bodyPr wrap="square" rtlCol="0">
              <a:spAutoFit/>
            </a:bodyPr>
            <a:lstStyle/>
            <a:p>
              <a:pPr algn="ctr"/>
              <a:r>
                <a:rPr lang="en-CA" b="1" dirty="0"/>
                <a:t>Control Image</a:t>
              </a:r>
            </a:p>
          </p:txBody>
        </p:sp>
        <p:sp>
          <p:nvSpPr>
            <p:cNvPr id="14" name="TextBox 13">
              <a:extLst>
                <a:ext uri="{FF2B5EF4-FFF2-40B4-BE49-F238E27FC236}">
                  <a16:creationId xmlns:a16="http://schemas.microsoft.com/office/drawing/2014/main" id="{9A56E76A-43A8-0775-465D-27EFE4C497A0}"/>
                </a:ext>
              </a:extLst>
            </p:cNvPr>
            <p:cNvSpPr txBox="1"/>
            <p:nvPr/>
          </p:nvSpPr>
          <p:spPr>
            <a:xfrm>
              <a:off x="1589964" y="3186812"/>
              <a:ext cx="723331" cy="830997"/>
            </a:xfrm>
            <a:prstGeom prst="rect">
              <a:avLst/>
            </a:prstGeom>
            <a:noFill/>
          </p:spPr>
          <p:txBody>
            <a:bodyPr wrap="square" rtlCol="0">
              <a:spAutoFit/>
            </a:bodyPr>
            <a:lstStyle/>
            <a:p>
              <a:pPr algn="ctr"/>
              <a:r>
                <a:rPr lang="en-CA" sz="4800" b="1" dirty="0"/>
                <a:t>-</a:t>
              </a:r>
            </a:p>
          </p:txBody>
        </p:sp>
        <p:sp>
          <p:nvSpPr>
            <p:cNvPr id="15" name="TextBox 14">
              <a:extLst>
                <a:ext uri="{FF2B5EF4-FFF2-40B4-BE49-F238E27FC236}">
                  <a16:creationId xmlns:a16="http://schemas.microsoft.com/office/drawing/2014/main" id="{547DD4BE-5D43-81D5-D9CE-CF100E27E145}"/>
                </a:ext>
              </a:extLst>
            </p:cNvPr>
            <p:cNvSpPr txBox="1"/>
            <p:nvPr/>
          </p:nvSpPr>
          <p:spPr>
            <a:xfrm>
              <a:off x="1589964" y="4047377"/>
              <a:ext cx="723331" cy="830997"/>
            </a:xfrm>
            <a:prstGeom prst="rect">
              <a:avLst/>
            </a:prstGeom>
            <a:noFill/>
          </p:spPr>
          <p:txBody>
            <a:bodyPr wrap="square" rtlCol="0">
              <a:spAutoFit/>
            </a:bodyPr>
            <a:lstStyle/>
            <a:p>
              <a:pPr algn="ctr"/>
              <a:r>
                <a:rPr lang="en-CA" sz="4800" b="1" dirty="0"/>
                <a:t>=</a:t>
              </a:r>
            </a:p>
          </p:txBody>
        </p:sp>
        <p:sp>
          <p:nvSpPr>
            <p:cNvPr id="16" name="TextBox 15">
              <a:extLst>
                <a:ext uri="{FF2B5EF4-FFF2-40B4-BE49-F238E27FC236}">
                  <a16:creationId xmlns:a16="http://schemas.microsoft.com/office/drawing/2014/main" id="{D0B1366A-E0C8-2A41-D161-0D1B68F9B44A}"/>
                </a:ext>
              </a:extLst>
            </p:cNvPr>
            <p:cNvSpPr txBox="1"/>
            <p:nvPr/>
          </p:nvSpPr>
          <p:spPr>
            <a:xfrm>
              <a:off x="1078172" y="4722677"/>
              <a:ext cx="1746914" cy="1200329"/>
            </a:xfrm>
            <a:prstGeom prst="rect">
              <a:avLst/>
            </a:prstGeom>
            <a:solidFill>
              <a:schemeClr val="accent5">
                <a:lumMod val="20000"/>
                <a:lumOff val="80000"/>
              </a:schemeClr>
            </a:solidFill>
          </p:spPr>
          <p:txBody>
            <a:bodyPr wrap="square" rtlCol="0">
              <a:spAutoFit/>
            </a:bodyPr>
            <a:lstStyle/>
            <a:p>
              <a:pPr algn="ctr"/>
              <a:r>
                <a:rPr lang="en-CA" b="1" dirty="0"/>
                <a:t>Perfusion-Weighted Subtraction Image</a:t>
              </a:r>
            </a:p>
          </p:txBody>
        </p:sp>
      </p:grpSp>
      <p:grpSp>
        <p:nvGrpSpPr>
          <p:cNvPr id="17" name="Group 16">
            <a:extLst>
              <a:ext uri="{FF2B5EF4-FFF2-40B4-BE49-F238E27FC236}">
                <a16:creationId xmlns:a16="http://schemas.microsoft.com/office/drawing/2014/main" id="{1A0BFBA1-B69F-BCAF-D657-C4FFA6FC436A}"/>
              </a:ext>
            </a:extLst>
          </p:cNvPr>
          <p:cNvGrpSpPr/>
          <p:nvPr/>
        </p:nvGrpSpPr>
        <p:grpSpPr>
          <a:xfrm>
            <a:off x="5332290" y="3098042"/>
            <a:ext cx="1746915" cy="2824964"/>
            <a:chOff x="1078172" y="3098042"/>
            <a:chExt cx="1746915" cy="2824964"/>
          </a:xfrm>
        </p:grpSpPr>
        <p:sp>
          <p:nvSpPr>
            <p:cNvPr id="18" name="TextBox 17">
              <a:extLst>
                <a:ext uri="{FF2B5EF4-FFF2-40B4-BE49-F238E27FC236}">
                  <a16:creationId xmlns:a16="http://schemas.microsoft.com/office/drawing/2014/main" id="{AFF8C19F-D712-3FC0-D469-DB1D4F94071B}"/>
                </a:ext>
              </a:extLst>
            </p:cNvPr>
            <p:cNvSpPr txBox="1"/>
            <p:nvPr/>
          </p:nvSpPr>
          <p:spPr>
            <a:xfrm>
              <a:off x="1078173" y="3098042"/>
              <a:ext cx="1746914" cy="369332"/>
            </a:xfrm>
            <a:prstGeom prst="rect">
              <a:avLst/>
            </a:prstGeom>
            <a:solidFill>
              <a:schemeClr val="accent2">
                <a:lumMod val="20000"/>
                <a:lumOff val="80000"/>
              </a:schemeClr>
            </a:solidFill>
          </p:spPr>
          <p:txBody>
            <a:bodyPr wrap="square" rtlCol="0">
              <a:spAutoFit/>
            </a:bodyPr>
            <a:lstStyle/>
            <a:p>
              <a:pPr algn="ctr"/>
              <a:r>
                <a:rPr lang="en-CA" b="1" dirty="0"/>
                <a:t>Labeled Image</a:t>
              </a:r>
            </a:p>
          </p:txBody>
        </p:sp>
        <p:sp>
          <p:nvSpPr>
            <p:cNvPr id="19" name="TextBox 18">
              <a:extLst>
                <a:ext uri="{FF2B5EF4-FFF2-40B4-BE49-F238E27FC236}">
                  <a16:creationId xmlns:a16="http://schemas.microsoft.com/office/drawing/2014/main" id="{EE232288-1965-8FD5-5DEE-9356482778ED}"/>
                </a:ext>
              </a:extLst>
            </p:cNvPr>
            <p:cNvSpPr txBox="1"/>
            <p:nvPr/>
          </p:nvSpPr>
          <p:spPr>
            <a:xfrm>
              <a:off x="1078173" y="3816628"/>
              <a:ext cx="1746914" cy="369332"/>
            </a:xfrm>
            <a:prstGeom prst="rect">
              <a:avLst/>
            </a:prstGeom>
            <a:solidFill>
              <a:schemeClr val="tx2">
                <a:lumMod val="10000"/>
                <a:lumOff val="90000"/>
              </a:schemeClr>
            </a:solidFill>
          </p:spPr>
          <p:txBody>
            <a:bodyPr wrap="square" rtlCol="0">
              <a:spAutoFit/>
            </a:bodyPr>
            <a:lstStyle/>
            <a:p>
              <a:pPr algn="ctr"/>
              <a:r>
                <a:rPr lang="en-CA" b="1" dirty="0"/>
                <a:t>Control Image</a:t>
              </a:r>
            </a:p>
          </p:txBody>
        </p:sp>
        <p:sp>
          <p:nvSpPr>
            <p:cNvPr id="20" name="TextBox 19">
              <a:extLst>
                <a:ext uri="{FF2B5EF4-FFF2-40B4-BE49-F238E27FC236}">
                  <a16:creationId xmlns:a16="http://schemas.microsoft.com/office/drawing/2014/main" id="{B1674B7A-EC6F-006E-88CE-7D4CD0F18F0A}"/>
                </a:ext>
              </a:extLst>
            </p:cNvPr>
            <p:cNvSpPr txBox="1"/>
            <p:nvPr/>
          </p:nvSpPr>
          <p:spPr>
            <a:xfrm>
              <a:off x="1589964" y="3187701"/>
              <a:ext cx="723331" cy="830997"/>
            </a:xfrm>
            <a:prstGeom prst="rect">
              <a:avLst/>
            </a:prstGeom>
            <a:noFill/>
          </p:spPr>
          <p:txBody>
            <a:bodyPr wrap="square" rtlCol="0">
              <a:spAutoFit/>
            </a:bodyPr>
            <a:lstStyle/>
            <a:p>
              <a:pPr algn="ctr"/>
              <a:r>
                <a:rPr lang="en-CA" sz="4800" b="1" dirty="0"/>
                <a:t>-</a:t>
              </a:r>
            </a:p>
          </p:txBody>
        </p:sp>
        <p:sp>
          <p:nvSpPr>
            <p:cNvPr id="21" name="TextBox 20">
              <a:extLst>
                <a:ext uri="{FF2B5EF4-FFF2-40B4-BE49-F238E27FC236}">
                  <a16:creationId xmlns:a16="http://schemas.microsoft.com/office/drawing/2014/main" id="{FB1359E4-8DD3-BBE5-261D-CC0E8C0CD8A9}"/>
                </a:ext>
              </a:extLst>
            </p:cNvPr>
            <p:cNvSpPr txBox="1"/>
            <p:nvPr/>
          </p:nvSpPr>
          <p:spPr>
            <a:xfrm>
              <a:off x="1589964" y="4047377"/>
              <a:ext cx="723331" cy="830997"/>
            </a:xfrm>
            <a:prstGeom prst="rect">
              <a:avLst/>
            </a:prstGeom>
            <a:noFill/>
          </p:spPr>
          <p:txBody>
            <a:bodyPr wrap="square" rtlCol="0">
              <a:spAutoFit/>
            </a:bodyPr>
            <a:lstStyle/>
            <a:p>
              <a:pPr algn="ctr"/>
              <a:r>
                <a:rPr lang="en-CA" sz="4800" b="1" dirty="0"/>
                <a:t>=</a:t>
              </a:r>
            </a:p>
          </p:txBody>
        </p:sp>
        <p:sp>
          <p:nvSpPr>
            <p:cNvPr id="22" name="TextBox 21">
              <a:extLst>
                <a:ext uri="{FF2B5EF4-FFF2-40B4-BE49-F238E27FC236}">
                  <a16:creationId xmlns:a16="http://schemas.microsoft.com/office/drawing/2014/main" id="{4FE642BB-1F6D-D780-488B-227E9124D861}"/>
                </a:ext>
              </a:extLst>
            </p:cNvPr>
            <p:cNvSpPr txBox="1"/>
            <p:nvPr/>
          </p:nvSpPr>
          <p:spPr>
            <a:xfrm>
              <a:off x="1078172" y="4722677"/>
              <a:ext cx="1746914" cy="1200329"/>
            </a:xfrm>
            <a:prstGeom prst="rect">
              <a:avLst/>
            </a:prstGeom>
            <a:solidFill>
              <a:schemeClr val="accent5">
                <a:lumMod val="20000"/>
                <a:lumOff val="80000"/>
              </a:schemeClr>
            </a:solidFill>
          </p:spPr>
          <p:txBody>
            <a:bodyPr wrap="square" rtlCol="0">
              <a:spAutoFit/>
            </a:bodyPr>
            <a:lstStyle/>
            <a:p>
              <a:pPr algn="ctr"/>
              <a:r>
                <a:rPr lang="en-CA" b="1" dirty="0"/>
                <a:t>Perfusion-Weighted Subtraction Image</a:t>
              </a:r>
            </a:p>
          </p:txBody>
        </p:sp>
      </p:grpSp>
      <p:grpSp>
        <p:nvGrpSpPr>
          <p:cNvPr id="23" name="Group 22">
            <a:extLst>
              <a:ext uri="{FF2B5EF4-FFF2-40B4-BE49-F238E27FC236}">
                <a16:creationId xmlns:a16="http://schemas.microsoft.com/office/drawing/2014/main" id="{62C3470E-2B59-536E-8C16-636552BCEDED}"/>
              </a:ext>
            </a:extLst>
          </p:cNvPr>
          <p:cNvGrpSpPr/>
          <p:nvPr/>
        </p:nvGrpSpPr>
        <p:grpSpPr>
          <a:xfrm>
            <a:off x="7440872" y="3098042"/>
            <a:ext cx="1746915" cy="2824964"/>
            <a:chOff x="1078172" y="3098042"/>
            <a:chExt cx="1746915" cy="2824964"/>
          </a:xfrm>
        </p:grpSpPr>
        <p:sp>
          <p:nvSpPr>
            <p:cNvPr id="24" name="TextBox 23">
              <a:extLst>
                <a:ext uri="{FF2B5EF4-FFF2-40B4-BE49-F238E27FC236}">
                  <a16:creationId xmlns:a16="http://schemas.microsoft.com/office/drawing/2014/main" id="{E364CD22-65C9-B87E-B0D6-955E56232B66}"/>
                </a:ext>
              </a:extLst>
            </p:cNvPr>
            <p:cNvSpPr txBox="1"/>
            <p:nvPr/>
          </p:nvSpPr>
          <p:spPr>
            <a:xfrm>
              <a:off x="1078173" y="3098042"/>
              <a:ext cx="1746914" cy="369332"/>
            </a:xfrm>
            <a:prstGeom prst="rect">
              <a:avLst/>
            </a:prstGeom>
            <a:solidFill>
              <a:schemeClr val="accent2">
                <a:lumMod val="20000"/>
                <a:lumOff val="80000"/>
              </a:schemeClr>
            </a:solidFill>
          </p:spPr>
          <p:txBody>
            <a:bodyPr wrap="square" rtlCol="0">
              <a:spAutoFit/>
            </a:bodyPr>
            <a:lstStyle/>
            <a:p>
              <a:pPr algn="ctr"/>
              <a:r>
                <a:rPr lang="en-CA" b="1" dirty="0"/>
                <a:t>Labeled Image</a:t>
              </a:r>
            </a:p>
          </p:txBody>
        </p:sp>
        <p:sp>
          <p:nvSpPr>
            <p:cNvPr id="25" name="TextBox 24">
              <a:extLst>
                <a:ext uri="{FF2B5EF4-FFF2-40B4-BE49-F238E27FC236}">
                  <a16:creationId xmlns:a16="http://schemas.microsoft.com/office/drawing/2014/main" id="{9DFAE37E-A034-5990-9BD9-30E69251CC63}"/>
                </a:ext>
              </a:extLst>
            </p:cNvPr>
            <p:cNvSpPr txBox="1"/>
            <p:nvPr/>
          </p:nvSpPr>
          <p:spPr>
            <a:xfrm>
              <a:off x="1078173" y="3816628"/>
              <a:ext cx="1746914" cy="369332"/>
            </a:xfrm>
            <a:prstGeom prst="rect">
              <a:avLst/>
            </a:prstGeom>
            <a:solidFill>
              <a:schemeClr val="tx2">
                <a:lumMod val="10000"/>
                <a:lumOff val="90000"/>
              </a:schemeClr>
            </a:solidFill>
          </p:spPr>
          <p:txBody>
            <a:bodyPr wrap="square" rtlCol="0">
              <a:spAutoFit/>
            </a:bodyPr>
            <a:lstStyle/>
            <a:p>
              <a:pPr algn="ctr"/>
              <a:r>
                <a:rPr lang="en-CA" b="1" dirty="0"/>
                <a:t>Control Image</a:t>
              </a:r>
            </a:p>
          </p:txBody>
        </p:sp>
        <p:sp>
          <p:nvSpPr>
            <p:cNvPr id="26" name="TextBox 25">
              <a:extLst>
                <a:ext uri="{FF2B5EF4-FFF2-40B4-BE49-F238E27FC236}">
                  <a16:creationId xmlns:a16="http://schemas.microsoft.com/office/drawing/2014/main" id="{401F6990-404C-86A6-C78F-F4C089C29BE4}"/>
                </a:ext>
              </a:extLst>
            </p:cNvPr>
            <p:cNvSpPr txBox="1"/>
            <p:nvPr/>
          </p:nvSpPr>
          <p:spPr>
            <a:xfrm>
              <a:off x="1589964" y="3175175"/>
              <a:ext cx="723331" cy="830997"/>
            </a:xfrm>
            <a:prstGeom prst="rect">
              <a:avLst/>
            </a:prstGeom>
            <a:noFill/>
          </p:spPr>
          <p:txBody>
            <a:bodyPr wrap="square" rtlCol="0">
              <a:spAutoFit/>
            </a:bodyPr>
            <a:lstStyle/>
            <a:p>
              <a:pPr algn="ctr"/>
              <a:r>
                <a:rPr lang="en-CA" sz="4800" b="1" dirty="0"/>
                <a:t>-</a:t>
              </a:r>
            </a:p>
          </p:txBody>
        </p:sp>
        <p:sp>
          <p:nvSpPr>
            <p:cNvPr id="27" name="TextBox 26">
              <a:extLst>
                <a:ext uri="{FF2B5EF4-FFF2-40B4-BE49-F238E27FC236}">
                  <a16:creationId xmlns:a16="http://schemas.microsoft.com/office/drawing/2014/main" id="{49096E91-308B-7CC4-C92F-AFC68CCC24AC}"/>
                </a:ext>
              </a:extLst>
            </p:cNvPr>
            <p:cNvSpPr txBox="1"/>
            <p:nvPr/>
          </p:nvSpPr>
          <p:spPr>
            <a:xfrm>
              <a:off x="1589964" y="4047377"/>
              <a:ext cx="723331" cy="830997"/>
            </a:xfrm>
            <a:prstGeom prst="rect">
              <a:avLst/>
            </a:prstGeom>
            <a:noFill/>
          </p:spPr>
          <p:txBody>
            <a:bodyPr wrap="square" rtlCol="0">
              <a:spAutoFit/>
            </a:bodyPr>
            <a:lstStyle/>
            <a:p>
              <a:pPr algn="ctr"/>
              <a:r>
                <a:rPr lang="en-CA" sz="4800" b="1" dirty="0"/>
                <a:t>=</a:t>
              </a:r>
            </a:p>
          </p:txBody>
        </p:sp>
        <p:sp>
          <p:nvSpPr>
            <p:cNvPr id="28" name="TextBox 27">
              <a:extLst>
                <a:ext uri="{FF2B5EF4-FFF2-40B4-BE49-F238E27FC236}">
                  <a16:creationId xmlns:a16="http://schemas.microsoft.com/office/drawing/2014/main" id="{6217364D-794D-8D4A-29B8-98FCD3C2B086}"/>
                </a:ext>
              </a:extLst>
            </p:cNvPr>
            <p:cNvSpPr txBox="1"/>
            <p:nvPr/>
          </p:nvSpPr>
          <p:spPr>
            <a:xfrm>
              <a:off x="1078172" y="4722677"/>
              <a:ext cx="1746914" cy="1200329"/>
            </a:xfrm>
            <a:prstGeom prst="rect">
              <a:avLst/>
            </a:prstGeom>
            <a:solidFill>
              <a:schemeClr val="accent5">
                <a:lumMod val="20000"/>
                <a:lumOff val="80000"/>
              </a:schemeClr>
            </a:solidFill>
          </p:spPr>
          <p:txBody>
            <a:bodyPr wrap="square" rtlCol="0">
              <a:spAutoFit/>
            </a:bodyPr>
            <a:lstStyle/>
            <a:p>
              <a:pPr algn="ctr"/>
              <a:r>
                <a:rPr lang="en-CA" b="1" dirty="0"/>
                <a:t>Perfusion-Weighted Subtraction Image</a:t>
              </a:r>
            </a:p>
          </p:txBody>
        </p:sp>
      </p:grpSp>
      <p:grpSp>
        <p:nvGrpSpPr>
          <p:cNvPr id="29" name="Group 28">
            <a:extLst>
              <a:ext uri="{FF2B5EF4-FFF2-40B4-BE49-F238E27FC236}">
                <a16:creationId xmlns:a16="http://schemas.microsoft.com/office/drawing/2014/main" id="{94FD1E07-5F69-916D-C57E-B5B35EF87F5E}"/>
              </a:ext>
            </a:extLst>
          </p:cNvPr>
          <p:cNvGrpSpPr/>
          <p:nvPr/>
        </p:nvGrpSpPr>
        <p:grpSpPr>
          <a:xfrm>
            <a:off x="9554566" y="3098042"/>
            <a:ext cx="1746915" cy="2824964"/>
            <a:chOff x="1078172" y="3098042"/>
            <a:chExt cx="1746915" cy="2824964"/>
          </a:xfrm>
        </p:grpSpPr>
        <p:sp>
          <p:nvSpPr>
            <p:cNvPr id="30" name="TextBox 29">
              <a:extLst>
                <a:ext uri="{FF2B5EF4-FFF2-40B4-BE49-F238E27FC236}">
                  <a16:creationId xmlns:a16="http://schemas.microsoft.com/office/drawing/2014/main" id="{A351B9BD-C269-173A-6416-65A18D765DFB}"/>
                </a:ext>
              </a:extLst>
            </p:cNvPr>
            <p:cNvSpPr txBox="1"/>
            <p:nvPr/>
          </p:nvSpPr>
          <p:spPr>
            <a:xfrm>
              <a:off x="1078173" y="3098042"/>
              <a:ext cx="1746914" cy="369332"/>
            </a:xfrm>
            <a:prstGeom prst="rect">
              <a:avLst/>
            </a:prstGeom>
            <a:solidFill>
              <a:schemeClr val="accent2">
                <a:lumMod val="20000"/>
                <a:lumOff val="80000"/>
              </a:schemeClr>
            </a:solidFill>
          </p:spPr>
          <p:txBody>
            <a:bodyPr wrap="square" rtlCol="0">
              <a:spAutoFit/>
            </a:bodyPr>
            <a:lstStyle/>
            <a:p>
              <a:pPr algn="ctr"/>
              <a:r>
                <a:rPr lang="en-CA" b="1" dirty="0"/>
                <a:t>Labeled Image</a:t>
              </a:r>
            </a:p>
          </p:txBody>
        </p:sp>
        <p:sp>
          <p:nvSpPr>
            <p:cNvPr id="31" name="TextBox 30">
              <a:extLst>
                <a:ext uri="{FF2B5EF4-FFF2-40B4-BE49-F238E27FC236}">
                  <a16:creationId xmlns:a16="http://schemas.microsoft.com/office/drawing/2014/main" id="{0F504240-6662-6B02-A7E9-801CFF588ED6}"/>
                </a:ext>
              </a:extLst>
            </p:cNvPr>
            <p:cNvSpPr txBox="1"/>
            <p:nvPr/>
          </p:nvSpPr>
          <p:spPr>
            <a:xfrm>
              <a:off x="1078173" y="3816628"/>
              <a:ext cx="1746914" cy="369332"/>
            </a:xfrm>
            <a:prstGeom prst="rect">
              <a:avLst/>
            </a:prstGeom>
            <a:solidFill>
              <a:schemeClr val="tx2">
                <a:lumMod val="10000"/>
                <a:lumOff val="90000"/>
              </a:schemeClr>
            </a:solidFill>
          </p:spPr>
          <p:txBody>
            <a:bodyPr wrap="square" rtlCol="0">
              <a:spAutoFit/>
            </a:bodyPr>
            <a:lstStyle/>
            <a:p>
              <a:pPr algn="ctr"/>
              <a:r>
                <a:rPr lang="en-CA" b="1" dirty="0"/>
                <a:t>Control Image</a:t>
              </a:r>
            </a:p>
          </p:txBody>
        </p:sp>
        <p:sp>
          <p:nvSpPr>
            <p:cNvPr id="32" name="TextBox 31">
              <a:extLst>
                <a:ext uri="{FF2B5EF4-FFF2-40B4-BE49-F238E27FC236}">
                  <a16:creationId xmlns:a16="http://schemas.microsoft.com/office/drawing/2014/main" id="{5B33B36C-D563-7864-5BCB-CDC7334EE8E6}"/>
                </a:ext>
              </a:extLst>
            </p:cNvPr>
            <p:cNvSpPr txBox="1"/>
            <p:nvPr/>
          </p:nvSpPr>
          <p:spPr>
            <a:xfrm>
              <a:off x="1589964" y="3175175"/>
              <a:ext cx="723331" cy="830997"/>
            </a:xfrm>
            <a:prstGeom prst="rect">
              <a:avLst/>
            </a:prstGeom>
            <a:noFill/>
          </p:spPr>
          <p:txBody>
            <a:bodyPr wrap="square" rtlCol="0">
              <a:spAutoFit/>
            </a:bodyPr>
            <a:lstStyle/>
            <a:p>
              <a:pPr algn="ctr"/>
              <a:r>
                <a:rPr lang="en-CA" sz="4800" b="1" dirty="0"/>
                <a:t>-</a:t>
              </a:r>
            </a:p>
          </p:txBody>
        </p:sp>
        <p:sp>
          <p:nvSpPr>
            <p:cNvPr id="33" name="TextBox 32">
              <a:extLst>
                <a:ext uri="{FF2B5EF4-FFF2-40B4-BE49-F238E27FC236}">
                  <a16:creationId xmlns:a16="http://schemas.microsoft.com/office/drawing/2014/main" id="{37CDF1AA-E62D-46EA-AE65-CD0D1D560B2E}"/>
                </a:ext>
              </a:extLst>
            </p:cNvPr>
            <p:cNvSpPr txBox="1"/>
            <p:nvPr/>
          </p:nvSpPr>
          <p:spPr>
            <a:xfrm>
              <a:off x="1589964" y="4047377"/>
              <a:ext cx="723331" cy="830997"/>
            </a:xfrm>
            <a:prstGeom prst="rect">
              <a:avLst/>
            </a:prstGeom>
            <a:noFill/>
          </p:spPr>
          <p:txBody>
            <a:bodyPr wrap="square" rtlCol="0">
              <a:spAutoFit/>
            </a:bodyPr>
            <a:lstStyle/>
            <a:p>
              <a:pPr algn="ctr"/>
              <a:r>
                <a:rPr lang="en-CA" sz="4800" b="1" dirty="0"/>
                <a:t>=</a:t>
              </a:r>
            </a:p>
          </p:txBody>
        </p:sp>
        <p:sp>
          <p:nvSpPr>
            <p:cNvPr id="34" name="TextBox 33">
              <a:extLst>
                <a:ext uri="{FF2B5EF4-FFF2-40B4-BE49-F238E27FC236}">
                  <a16:creationId xmlns:a16="http://schemas.microsoft.com/office/drawing/2014/main" id="{6CC9CA85-57B8-60BD-ACEC-0D73D51E98E7}"/>
                </a:ext>
              </a:extLst>
            </p:cNvPr>
            <p:cNvSpPr txBox="1"/>
            <p:nvPr/>
          </p:nvSpPr>
          <p:spPr>
            <a:xfrm>
              <a:off x="1078172" y="4722677"/>
              <a:ext cx="1746914" cy="1200329"/>
            </a:xfrm>
            <a:prstGeom prst="rect">
              <a:avLst/>
            </a:prstGeom>
            <a:solidFill>
              <a:schemeClr val="accent5">
                <a:lumMod val="20000"/>
                <a:lumOff val="80000"/>
              </a:schemeClr>
            </a:solidFill>
          </p:spPr>
          <p:txBody>
            <a:bodyPr wrap="square" rtlCol="0">
              <a:spAutoFit/>
            </a:bodyPr>
            <a:lstStyle/>
            <a:p>
              <a:pPr algn="ctr"/>
              <a:r>
                <a:rPr lang="en-CA" b="1" dirty="0"/>
                <a:t>Perfusion-Weighted Subtraction Image</a:t>
              </a:r>
            </a:p>
          </p:txBody>
        </p:sp>
      </p:grpSp>
      <p:sp>
        <p:nvSpPr>
          <p:cNvPr id="35" name="TextBox 34">
            <a:extLst>
              <a:ext uri="{FF2B5EF4-FFF2-40B4-BE49-F238E27FC236}">
                <a16:creationId xmlns:a16="http://schemas.microsoft.com/office/drawing/2014/main" id="{DA793788-B788-8A9C-5F95-6CFA8F1EE446}"/>
              </a:ext>
            </a:extLst>
          </p:cNvPr>
          <p:cNvSpPr txBox="1"/>
          <p:nvPr/>
        </p:nvSpPr>
        <p:spPr>
          <a:xfrm>
            <a:off x="1155648" y="6176963"/>
            <a:ext cx="1351128" cy="461665"/>
          </a:xfrm>
          <a:prstGeom prst="rect">
            <a:avLst/>
          </a:prstGeom>
          <a:noFill/>
        </p:spPr>
        <p:txBody>
          <a:bodyPr wrap="square" rtlCol="0">
            <a:spAutoFit/>
          </a:bodyPr>
          <a:lstStyle/>
          <a:p>
            <a:pPr algn="ctr"/>
            <a:r>
              <a:rPr lang="en-CA" sz="2400" b="1" dirty="0">
                <a:solidFill>
                  <a:schemeClr val="accent5">
                    <a:lumMod val="50000"/>
                  </a:schemeClr>
                </a:solidFill>
              </a:rPr>
              <a:t>PLD 1</a:t>
            </a:r>
          </a:p>
        </p:txBody>
      </p:sp>
      <p:sp>
        <p:nvSpPr>
          <p:cNvPr id="36" name="TextBox 35">
            <a:extLst>
              <a:ext uri="{FF2B5EF4-FFF2-40B4-BE49-F238E27FC236}">
                <a16:creationId xmlns:a16="http://schemas.microsoft.com/office/drawing/2014/main" id="{290668A8-236F-B010-B504-CE60FEC5990B}"/>
              </a:ext>
            </a:extLst>
          </p:cNvPr>
          <p:cNvSpPr txBox="1"/>
          <p:nvPr/>
        </p:nvSpPr>
        <p:spPr>
          <a:xfrm>
            <a:off x="3354147" y="6176963"/>
            <a:ext cx="1351128" cy="461665"/>
          </a:xfrm>
          <a:prstGeom prst="rect">
            <a:avLst/>
          </a:prstGeom>
          <a:noFill/>
        </p:spPr>
        <p:txBody>
          <a:bodyPr wrap="square" rtlCol="0">
            <a:spAutoFit/>
          </a:bodyPr>
          <a:lstStyle/>
          <a:p>
            <a:pPr algn="ctr"/>
            <a:r>
              <a:rPr lang="en-CA" sz="2400" b="1" dirty="0">
                <a:solidFill>
                  <a:schemeClr val="accent5">
                    <a:lumMod val="50000"/>
                  </a:schemeClr>
                </a:solidFill>
              </a:rPr>
              <a:t>PLD 2</a:t>
            </a:r>
          </a:p>
        </p:txBody>
      </p:sp>
      <p:sp>
        <p:nvSpPr>
          <p:cNvPr id="37" name="TextBox 36">
            <a:extLst>
              <a:ext uri="{FF2B5EF4-FFF2-40B4-BE49-F238E27FC236}">
                <a16:creationId xmlns:a16="http://schemas.microsoft.com/office/drawing/2014/main" id="{BC2D38EA-72BC-DA99-F55D-DC04D9A62D2D}"/>
              </a:ext>
            </a:extLst>
          </p:cNvPr>
          <p:cNvSpPr txBox="1"/>
          <p:nvPr/>
        </p:nvSpPr>
        <p:spPr>
          <a:xfrm>
            <a:off x="5479607" y="6176963"/>
            <a:ext cx="1351128" cy="461665"/>
          </a:xfrm>
          <a:prstGeom prst="rect">
            <a:avLst/>
          </a:prstGeom>
          <a:noFill/>
        </p:spPr>
        <p:txBody>
          <a:bodyPr wrap="square" rtlCol="0">
            <a:spAutoFit/>
          </a:bodyPr>
          <a:lstStyle/>
          <a:p>
            <a:pPr algn="ctr"/>
            <a:r>
              <a:rPr lang="en-CA" sz="2400" b="1" dirty="0">
                <a:solidFill>
                  <a:schemeClr val="accent5">
                    <a:lumMod val="50000"/>
                  </a:schemeClr>
                </a:solidFill>
              </a:rPr>
              <a:t>PLD 3</a:t>
            </a:r>
          </a:p>
        </p:txBody>
      </p:sp>
      <p:sp>
        <p:nvSpPr>
          <p:cNvPr id="38" name="TextBox 37">
            <a:extLst>
              <a:ext uri="{FF2B5EF4-FFF2-40B4-BE49-F238E27FC236}">
                <a16:creationId xmlns:a16="http://schemas.microsoft.com/office/drawing/2014/main" id="{3575D602-D9AB-CC86-F86F-D1D1D1B7DC12}"/>
              </a:ext>
            </a:extLst>
          </p:cNvPr>
          <p:cNvSpPr txBox="1"/>
          <p:nvPr/>
        </p:nvSpPr>
        <p:spPr>
          <a:xfrm>
            <a:off x="7605067" y="6182248"/>
            <a:ext cx="1351128" cy="461665"/>
          </a:xfrm>
          <a:prstGeom prst="rect">
            <a:avLst/>
          </a:prstGeom>
          <a:noFill/>
        </p:spPr>
        <p:txBody>
          <a:bodyPr wrap="square" rtlCol="0">
            <a:spAutoFit/>
          </a:bodyPr>
          <a:lstStyle/>
          <a:p>
            <a:pPr algn="ctr"/>
            <a:r>
              <a:rPr lang="en-CA" sz="2400" b="1" dirty="0">
                <a:solidFill>
                  <a:schemeClr val="accent5">
                    <a:lumMod val="50000"/>
                  </a:schemeClr>
                </a:solidFill>
              </a:rPr>
              <a:t>PLD 4</a:t>
            </a:r>
          </a:p>
        </p:txBody>
      </p:sp>
      <p:sp>
        <p:nvSpPr>
          <p:cNvPr id="39" name="TextBox 38">
            <a:extLst>
              <a:ext uri="{FF2B5EF4-FFF2-40B4-BE49-F238E27FC236}">
                <a16:creationId xmlns:a16="http://schemas.microsoft.com/office/drawing/2014/main" id="{BAAE445D-059E-173E-DE88-267706C94840}"/>
              </a:ext>
            </a:extLst>
          </p:cNvPr>
          <p:cNvSpPr txBox="1"/>
          <p:nvPr/>
        </p:nvSpPr>
        <p:spPr>
          <a:xfrm>
            <a:off x="9752459" y="6176963"/>
            <a:ext cx="1351128" cy="461665"/>
          </a:xfrm>
          <a:prstGeom prst="rect">
            <a:avLst/>
          </a:prstGeom>
          <a:noFill/>
        </p:spPr>
        <p:txBody>
          <a:bodyPr wrap="square" rtlCol="0">
            <a:spAutoFit/>
          </a:bodyPr>
          <a:lstStyle/>
          <a:p>
            <a:pPr algn="ctr"/>
            <a:r>
              <a:rPr lang="en-CA" sz="2400" b="1" dirty="0">
                <a:solidFill>
                  <a:schemeClr val="accent5">
                    <a:lumMod val="50000"/>
                  </a:schemeClr>
                </a:solidFill>
              </a:rPr>
              <a:t>PLD 5</a:t>
            </a:r>
          </a:p>
        </p:txBody>
      </p:sp>
      <p:sp>
        <p:nvSpPr>
          <p:cNvPr id="7" name="Slide Number Placeholder 6">
            <a:extLst>
              <a:ext uri="{FF2B5EF4-FFF2-40B4-BE49-F238E27FC236}">
                <a16:creationId xmlns:a16="http://schemas.microsoft.com/office/drawing/2014/main" id="{2556C016-AC98-EABF-6B91-DA3674813D3D}"/>
              </a:ext>
            </a:extLst>
          </p:cNvPr>
          <p:cNvSpPr>
            <a:spLocks noGrp="1"/>
          </p:cNvSpPr>
          <p:nvPr>
            <p:ph type="sldNum" sz="quarter" idx="12"/>
          </p:nvPr>
        </p:nvSpPr>
        <p:spPr/>
        <p:txBody>
          <a:bodyPr/>
          <a:lstStyle/>
          <a:p>
            <a:fld id="{2ADFD679-BBBC-0F4A-9A50-CED9F3CB3897}" type="slidenum">
              <a:rPr lang="en-CA" smtClean="0"/>
              <a:t>8</a:t>
            </a:fld>
            <a:endParaRPr lang="en-CA"/>
          </a:p>
        </p:txBody>
      </p:sp>
    </p:spTree>
    <p:extLst>
      <p:ext uri="{BB962C8B-B14F-4D97-AF65-F5344CB8AC3E}">
        <p14:creationId xmlns:p14="http://schemas.microsoft.com/office/powerpoint/2010/main" val="142164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48A36-8B25-86FF-D69C-49B13ADC3945}"/>
              </a:ext>
            </a:extLst>
          </p:cNvPr>
          <p:cNvSpPr>
            <a:spLocks noGrp="1"/>
          </p:cNvSpPr>
          <p:nvPr>
            <p:ph type="title"/>
          </p:nvPr>
        </p:nvSpPr>
        <p:spPr>
          <a:xfrm>
            <a:off x="838200" y="365125"/>
            <a:ext cx="10515600" cy="1682039"/>
          </a:xfrm>
        </p:spPr>
        <p:txBody>
          <a:bodyPr>
            <a:normAutofit fontScale="90000"/>
          </a:bodyPr>
          <a:lstStyle/>
          <a:p>
            <a:r>
              <a:rPr lang="en-CA" dirty="0"/>
              <a:t>How can we generate Arterial Transit Time (ATT) and Cerebral Blood Flow (CBF) Maps From Multi-PLD ASL ? </a:t>
            </a:r>
          </a:p>
        </p:txBody>
      </p:sp>
      <p:sp>
        <p:nvSpPr>
          <p:cNvPr id="4" name="TextBox 3">
            <a:extLst>
              <a:ext uri="{FF2B5EF4-FFF2-40B4-BE49-F238E27FC236}">
                <a16:creationId xmlns:a16="http://schemas.microsoft.com/office/drawing/2014/main" id="{C859B050-91F9-4ADC-B534-51F72AFC9A8F}"/>
              </a:ext>
            </a:extLst>
          </p:cNvPr>
          <p:cNvSpPr txBox="1"/>
          <p:nvPr/>
        </p:nvSpPr>
        <p:spPr>
          <a:xfrm>
            <a:off x="943429" y="2351782"/>
            <a:ext cx="4441371" cy="1077218"/>
          </a:xfrm>
          <a:prstGeom prst="rect">
            <a:avLst/>
          </a:prstGeom>
          <a:noFill/>
        </p:spPr>
        <p:txBody>
          <a:bodyPr wrap="square" rtlCol="0">
            <a:spAutoFit/>
          </a:bodyPr>
          <a:lstStyle/>
          <a:p>
            <a:r>
              <a:rPr lang="en-CA" sz="3200" dirty="0"/>
              <a:t>In single PLD: </a:t>
            </a:r>
          </a:p>
          <a:p>
            <a:r>
              <a:rPr lang="en-CA" sz="3200" dirty="0" err="1">
                <a:solidFill>
                  <a:schemeClr val="accent5">
                    <a:lumMod val="75000"/>
                  </a:schemeClr>
                </a:solidFill>
              </a:rPr>
              <a:t>CBF</a:t>
            </a:r>
            <a:r>
              <a:rPr lang="en-CA" sz="3200" baseline="-25000" dirty="0" err="1">
                <a:solidFill>
                  <a:schemeClr val="accent5">
                    <a:lumMod val="75000"/>
                  </a:schemeClr>
                </a:solidFill>
              </a:rPr>
              <a:t>xyz</a:t>
            </a:r>
            <a:r>
              <a:rPr lang="en-CA" sz="3200" baseline="-25000" dirty="0">
                <a:solidFill>
                  <a:schemeClr val="accent5">
                    <a:lumMod val="75000"/>
                  </a:schemeClr>
                </a:solidFill>
              </a:rPr>
              <a:t> </a:t>
            </a:r>
            <a:r>
              <a:rPr lang="en-CA" sz="3200" dirty="0"/>
              <a:t>= f(T1, M</a:t>
            </a:r>
            <a:r>
              <a:rPr lang="en-CA" sz="3200" baseline="-25000" dirty="0"/>
              <a:t>0, </a:t>
            </a:r>
            <a:r>
              <a:rPr lang="en-CA" sz="3200" dirty="0"/>
              <a:t>ATT,…)</a:t>
            </a:r>
          </a:p>
        </p:txBody>
      </p:sp>
      <p:sp>
        <p:nvSpPr>
          <p:cNvPr id="5" name="TextBox 4">
            <a:extLst>
              <a:ext uri="{FF2B5EF4-FFF2-40B4-BE49-F238E27FC236}">
                <a16:creationId xmlns:a16="http://schemas.microsoft.com/office/drawing/2014/main" id="{582C04A6-0971-9DDE-1075-24ED18EA30D0}"/>
              </a:ext>
            </a:extLst>
          </p:cNvPr>
          <p:cNvSpPr txBox="1"/>
          <p:nvPr/>
        </p:nvSpPr>
        <p:spPr>
          <a:xfrm>
            <a:off x="6096000" y="2496457"/>
            <a:ext cx="5413829" cy="1292662"/>
          </a:xfrm>
          <a:prstGeom prst="rect">
            <a:avLst/>
          </a:prstGeom>
          <a:noFill/>
        </p:spPr>
        <p:txBody>
          <a:bodyPr wrap="square" rtlCol="0">
            <a:spAutoFit/>
          </a:bodyPr>
          <a:lstStyle/>
          <a:p>
            <a:pPr algn="ctr"/>
            <a:r>
              <a:rPr lang="en-CA" sz="2600" dirty="0">
                <a:solidFill>
                  <a:schemeClr val="accent5">
                    <a:lumMod val="75000"/>
                  </a:schemeClr>
                </a:solidFill>
              </a:rPr>
              <a:t>All independent variables are known a priori from other measurement or assumed </a:t>
            </a:r>
          </a:p>
        </p:txBody>
      </p:sp>
      <p:cxnSp>
        <p:nvCxnSpPr>
          <p:cNvPr id="11" name="Straight Arrow Connector 10">
            <a:extLst>
              <a:ext uri="{FF2B5EF4-FFF2-40B4-BE49-F238E27FC236}">
                <a16:creationId xmlns:a16="http://schemas.microsoft.com/office/drawing/2014/main" id="{B94B4D59-C013-4787-9662-A989133C144F}"/>
              </a:ext>
            </a:extLst>
          </p:cNvPr>
          <p:cNvCxnSpPr>
            <a:cxnSpLocks/>
          </p:cNvCxnSpPr>
          <p:nvPr/>
        </p:nvCxnSpPr>
        <p:spPr>
          <a:xfrm>
            <a:off x="5167086" y="2888343"/>
            <a:ext cx="856343" cy="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F235D37-7676-553F-7D4E-66EED6E6712B}"/>
              </a:ext>
            </a:extLst>
          </p:cNvPr>
          <p:cNvSpPr>
            <a:spLocks noGrp="1"/>
          </p:cNvSpPr>
          <p:nvPr>
            <p:ph type="sldNum" sz="quarter" idx="12"/>
          </p:nvPr>
        </p:nvSpPr>
        <p:spPr/>
        <p:txBody>
          <a:bodyPr/>
          <a:lstStyle/>
          <a:p>
            <a:fld id="{2ADFD679-BBBC-0F4A-9A50-CED9F3CB3897}" type="slidenum">
              <a:rPr lang="en-CA" smtClean="0"/>
              <a:t>9</a:t>
            </a:fld>
            <a:endParaRPr lang="en-CA"/>
          </a:p>
        </p:txBody>
      </p:sp>
    </p:spTree>
    <p:extLst>
      <p:ext uri="{BB962C8B-B14F-4D97-AF65-F5344CB8AC3E}">
        <p14:creationId xmlns:p14="http://schemas.microsoft.com/office/powerpoint/2010/main" val="345119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8840</TotalTime>
  <Words>2224</Words>
  <Application>Microsoft Macintosh PowerPoint</Application>
  <PresentationFormat>Widescreen</PresentationFormat>
  <Paragraphs>373</Paragraphs>
  <Slides>42</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Aptos Display</vt:lpstr>
      <vt:lpstr>Arial</vt:lpstr>
      <vt:lpstr>Office Theme</vt:lpstr>
      <vt:lpstr>Sunnybrook Neuroimaging Summer School 2025</vt:lpstr>
      <vt:lpstr>Tutorial Overview</vt:lpstr>
      <vt:lpstr>Part I: Theory Refresher</vt:lpstr>
      <vt:lpstr>The Problem with Single PLD Data</vt:lpstr>
      <vt:lpstr>The Problem with Single PLD Data</vt:lpstr>
      <vt:lpstr>The Problem with Single PLD Data </vt:lpstr>
      <vt:lpstr>The Problem with Single PLD Data</vt:lpstr>
      <vt:lpstr>Multi PLD Acquisition</vt:lpstr>
      <vt:lpstr>How can we generate Arterial Transit Time (ATT) and Cerebral Blood Flow (CBF) Maps From Multi-PLD ASL ? </vt:lpstr>
      <vt:lpstr>How can we generate Arterial Transit Time (ATT) and Cerebral Blood Flow (CBF) Maps From Multi-PLD ASL ? </vt:lpstr>
      <vt:lpstr>Part II: How to Perform the Analysis</vt:lpstr>
      <vt:lpstr>Step 0: Pre-Analysis Checklist</vt:lpstr>
      <vt:lpstr>Step 1: Look at the Raw ASL Data</vt:lpstr>
      <vt:lpstr>Exercise: </vt:lpstr>
      <vt:lpstr>Exercise: </vt:lpstr>
      <vt:lpstr>Exercise: </vt:lpstr>
      <vt:lpstr>Exercise: </vt:lpstr>
      <vt:lpstr>Exercise: </vt:lpstr>
      <vt:lpstr>Step 2: Motion Correction</vt:lpstr>
      <vt:lpstr>Exercise: </vt:lpstr>
      <vt:lpstr>Exercise: </vt:lpstr>
      <vt:lpstr>Step 3: Separate Control and Label Images</vt:lpstr>
      <vt:lpstr>Step 4: Subtract Control from Labeled Images</vt:lpstr>
      <vt:lpstr>Exercise: </vt:lpstr>
      <vt:lpstr>Exercise: </vt:lpstr>
      <vt:lpstr>Step 5: Generate Brain Mask</vt:lpstr>
      <vt:lpstr>Exercise: </vt:lpstr>
      <vt:lpstr>Step 5: Generate Brain Mask</vt:lpstr>
      <vt:lpstr>Exercise: </vt:lpstr>
      <vt:lpstr>Step 5b: Process Structural Image </vt:lpstr>
      <vt:lpstr>Step 6: Bayesian Modelling to Estimate CBF and ATT</vt:lpstr>
      <vt:lpstr>CBF and ATT Maps</vt:lpstr>
      <vt:lpstr>To Get Quantification</vt:lpstr>
      <vt:lpstr>Interpreting How CBF and ATT Interplay  </vt:lpstr>
      <vt:lpstr>Part III: Full Walkthrough</vt:lpstr>
      <vt:lpstr>Input Data</vt:lpstr>
      <vt:lpstr>Input Data</vt:lpstr>
      <vt:lpstr>Calibration</vt:lpstr>
      <vt:lpstr>Structural Reference</vt:lpstr>
      <vt:lpstr>Analysis Parameters</vt:lpstr>
      <vt:lpstr>CBF and ATT Maps</vt:lpstr>
      <vt:lpstr>References and 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 Pineau</dc:creator>
  <cp:lastModifiedBy>Emma Pineau</cp:lastModifiedBy>
  <cp:revision>15</cp:revision>
  <dcterms:created xsi:type="dcterms:W3CDTF">2025-08-05T19:55:33Z</dcterms:created>
  <dcterms:modified xsi:type="dcterms:W3CDTF">2025-08-19T20:08:26Z</dcterms:modified>
</cp:coreProperties>
</file>